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369" r:id="rId2"/>
    <p:sldId id="405" r:id="rId3"/>
    <p:sldId id="395" r:id="rId4"/>
    <p:sldId id="414" r:id="rId5"/>
    <p:sldId id="396" r:id="rId6"/>
    <p:sldId id="413" r:id="rId7"/>
    <p:sldId id="412" r:id="rId8"/>
    <p:sldId id="368" r:id="rId9"/>
  </p:sldIdLst>
  <p:sldSz cx="9144000" cy="6858000" type="screen4x3"/>
  <p:notesSz cx="6797675" cy="992663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1000" b="1" kern="1200">
        <a:solidFill>
          <a:srgbClr val="FF6600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b="1" kern="1200">
        <a:solidFill>
          <a:srgbClr val="FF6600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b="1" kern="1200">
        <a:solidFill>
          <a:srgbClr val="FF6600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b="1" kern="1200">
        <a:solidFill>
          <a:srgbClr val="FF6600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b="1" kern="1200">
        <a:solidFill>
          <a:srgbClr val="FF660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b="1" kern="1200">
        <a:solidFill>
          <a:srgbClr val="FF660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b="1" kern="1200">
        <a:solidFill>
          <a:srgbClr val="FF660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b="1" kern="1200">
        <a:solidFill>
          <a:srgbClr val="FF660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b="1" kern="1200">
        <a:solidFill>
          <a:srgbClr val="FF6600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26">
          <p15:clr>
            <a:srgbClr val="A4A3A4"/>
          </p15:clr>
        </p15:guide>
        <p15:guide id="2" pos="6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breedijk" initials="pbk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00"/>
    <a:srgbClr val="FFCC99"/>
    <a:srgbClr val="FF6600"/>
    <a:srgbClr val="DDDDDD"/>
    <a:srgbClr val="FF99CC"/>
    <a:srgbClr val="CCFFFF"/>
    <a:srgbClr val="EAEAE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82" autoAdjust="0"/>
    <p:restoredTop sz="70072" autoAdjust="0"/>
  </p:normalViewPr>
  <p:slideViewPr>
    <p:cSldViewPr>
      <p:cViewPr varScale="1">
        <p:scale>
          <a:sx n="86" d="100"/>
          <a:sy n="86" d="100"/>
        </p:scale>
        <p:origin x="1320" y="58"/>
      </p:cViewPr>
      <p:guideLst>
        <p:guide orient="horz" pos="1026"/>
        <p:guide pos="6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>
        <p:scale>
          <a:sx n="75" d="100"/>
          <a:sy n="75" d="100"/>
        </p:scale>
        <p:origin x="-3306" y="-13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5" tIns="46204" rIns="92405" bIns="46204" numCol="1" anchor="t" anchorCtr="0" compatLnSpc="1">
            <a:prstTxWarp prst="textNoShape">
              <a:avLst/>
            </a:prstTxWarp>
          </a:bodyPr>
          <a:lstStyle>
            <a:lvl1pPr defTabSz="923701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5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5" tIns="46204" rIns="92405" bIns="46204" numCol="1" anchor="t" anchorCtr="0" compatLnSpc="1">
            <a:prstTxWarp prst="textNoShape">
              <a:avLst/>
            </a:prstTxWarp>
          </a:bodyPr>
          <a:lstStyle>
            <a:lvl1pPr algn="r" defTabSz="923701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5" tIns="46204" rIns="92405" bIns="46204" numCol="1" anchor="b" anchorCtr="0" compatLnSpc="1">
            <a:prstTxWarp prst="textNoShape">
              <a:avLst/>
            </a:prstTxWarp>
          </a:bodyPr>
          <a:lstStyle>
            <a:lvl1pPr defTabSz="923701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5" y="942975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5" tIns="46204" rIns="92405" bIns="46204" numCol="1" anchor="b" anchorCtr="0" compatLnSpc="1">
            <a:prstTxWarp prst="textNoShape">
              <a:avLst/>
            </a:prstTxWarp>
          </a:bodyPr>
          <a:lstStyle>
            <a:lvl1pPr algn="r" defTabSz="923701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ED62FE3A-879C-4B80-8C7B-463752E4A43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2488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5" tIns="46204" rIns="92405" bIns="46204" numCol="1" anchor="t" anchorCtr="0" compatLnSpc="1">
            <a:prstTxWarp prst="textNoShape">
              <a:avLst/>
            </a:prstTxWarp>
          </a:bodyPr>
          <a:lstStyle>
            <a:lvl1pPr defTabSz="923701">
              <a:spcBef>
                <a:spcPct val="0"/>
              </a:spcBef>
              <a:defRPr sz="1200" b="0">
                <a:solidFill>
                  <a:schemeClr val="tx1"/>
                </a:solidFill>
                <a:latin typeface="Lucida Sans" pitchFamily="34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5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5" tIns="46204" rIns="92405" bIns="46204" numCol="1" anchor="t" anchorCtr="0" compatLnSpc="1">
            <a:prstTxWarp prst="textNoShape">
              <a:avLst/>
            </a:prstTxWarp>
          </a:bodyPr>
          <a:lstStyle>
            <a:lvl1pPr algn="r" defTabSz="923701">
              <a:spcBef>
                <a:spcPct val="0"/>
              </a:spcBef>
              <a:defRPr sz="1200" b="0">
                <a:solidFill>
                  <a:schemeClr val="tx1"/>
                </a:solidFill>
                <a:latin typeface="Lucida Sans" pitchFamily="34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4881"/>
            <a:ext cx="498792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5" tIns="46204" rIns="92405" bIns="462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5" tIns="46204" rIns="92405" bIns="46204" numCol="1" anchor="b" anchorCtr="0" compatLnSpc="1">
            <a:prstTxWarp prst="textNoShape">
              <a:avLst/>
            </a:prstTxWarp>
          </a:bodyPr>
          <a:lstStyle>
            <a:lvl1pPr defTabSz="923701">
              <a:spcBef>
                <a:spcPct val="0"/>
              </a:spcBef>
              <a:defRPr sz="1200" b="0">
                <a:solidFill>
                  <a:schemeClr val="tx1"/>
                </a:solidFill>
                <a:latin typeface="Lucida Sans" pitchFamily="34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5" y="942975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5" tIns="46204" rIns="92405" bIns="46204" numCol="1" anchor="b" anchorCtr="0" compatLnSpc="1">
            <a:prstTxWarp prst="textNoShape">
              <a:avLst/>
            </a:prstTxWarp>
          </a:bodyPr>
          <a:lstStyle>
            <a:lvl1pPr algn="r" defTabSz="923701">
              <a:spcBef>
                <a:spcPct val="0"/>
              </a:spcBef>
              <a:defRPr sz="1200" b="0">
                <a:solidFill>
                  <a:schemeClr val="tx1"/>
                </a:solidFill>
                <a:latin typeface="Lucida Sans" pitchFamily="34" charset="0"/>
                <a:cs typeface="+mn-cs"/>
              </a:defRPr>
            </a:lvl1pPr>
          </a:lstStyle>
          <a:p>
            <a:pPr>
              <a:defRPr/>
            </a:pPr>
            <a:fld id="{11673241-B4BA-4BB5-8095-6B42144A442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37569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12291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dirty="0"/>
          </a:p>
        </p:txBody>
      </p:sp>
      <p:sp>
        <p:nvSpPr>
          <p:cNvPr id="19460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D5DA26-13B7-4076-BD0B-AD962249F528}" type="slidenum">
              <a:rPr lang="nl-NL" smtClean="0"/>
              <a:pPr>
                <a:defRPr/>
              </a:pPr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2777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1433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dirty="0"/>
          </a:p>
        </p:txBody>
      </p:sp>
      <p:sp>
        <p:nvSpPr>
          <p:cNvPr id="21508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84DBA1-43B6-442D-ACD5-85BE9B7A843D}" type="slidenum">
              <a:rPr lang="nl-NL" smtClean="0"/>
              <a:pPr>
                <a:defRPr/>
              </a:pPr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63164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1433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dirty="0"/>
          </a:p>
        </p:txBody>
      </p:sp>
      <p:sp>
        <p:nvSpPr>
          <p:cNvPr id="21508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84DBA1-43B6-442D-ACD5-85BE9B7A843D}" type="slidenum">
              <a:rPr lang="nl-NL" smtClean="0"/>
              <a:pPr>
                <a:defRPr/>
              </a:pPr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0064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1433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dirty="0"/>
          </a:p>
        </p:txBody>
      </p:sp>
      <p:sp>
        <p:nvSpPr>
          <p:cNvPr id="21508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84DBA1-43B6-442D-ACD5-85BE9B7A843D}" type="slidenum">
              <a:rPr lang="nl-NL" smtClean="0"/>
              <a:pPr>
                <a:defRPr/>
              </a:pPr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20545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20483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/>
          </a:p>
        </p:txBody>
      </p:sp>
      <p:sp>
        <p:nvSpPr>
          <p:cNvPr id="34820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BF3AD9-C43F-4FC4-9019-11202F5F22E2}" type="slidenum">
              <a:rPr lang="nl-NL" smtClean="0"/>
              <a:pPr>
                <a:defRPr/>
              </a:pPr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3798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85BB5-39D9-41AE-894A-B0F7ABC73E98}" type="datetime4">
              <a:rPr lang="nl-NL" smtClean="0"/>
              <a:pPr>
                <a:defRPr/>
              </a:pPr>
              <a:t>30 april 2021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WK LS Jaarplan 2015  </a:t>
            </a:r>
            <a:endParaRPr lang="nl-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97061-6EAA-4F5D-B6A6-2E06CFD4393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DC565-534B-40CD-A51C-D9F36ADB2378}" type="datetime4">
              <a:rPr lang="nl-NL" smtClean="0"/>
              <a:pPr>
                <a:defRPr/>
              </a:pPr>
              <a:t>30 april 2021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WK LS Jaarplan 2015  </a:t>
            </a:r>
            <a:endParaRPr lang="nl-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1869F-4041-4707-89B8-9DFD7886605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92900" y="1066800"/>
            <a:ext cx="2146300" cy="5105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254000" y="1066800"/>
            <a:ext cx="6286500" cy="5105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E0A52-3760-4484-8C87-F79DB6A2D69A}" type="datetime4">
              <a:rPr lang="nl-NL" smtClean="0"/>
              <a:pPr>
                <a:defRPr/>
              </a:pPr>
              <a:t>30 april 2021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WK LS Jaarplan 2015  </a:t>
            </a:r>
            <a:endParaRPr lang="nl-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9350C-B2F2-4F8D-8344-27281F56206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F3746-65C7-4FF2-8D5B-7CD45979738E}" type="datetime4">
              <a:rPr lang="nl-NL" smtClean="0"/>
              <a:pPr>
                <a:defRPr/>
              </a:pPr>
              <a:t>30 april 2021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WK LS Jaarplan 2015  </a:t>
            </a:r>
            <a:endParaRPr lang="nl-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EB8B7-5647-4170-84C1-E2F685441BF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CE24F-7D8B-4DCD-932F-102743B97483}" type="datetime4">
              <a:rPr lang="nl-NL" smtClean="0"/>
              <a:pPr>
                <a:defRPr/>
              </a:pPr>
              <a:t>30 april 2021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WK LS Jaarplan 2015  </a:t>
            </a:r>
            <a:endParaRPr lang="nl-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D48EA-165D-4711-9E79-9412283E7DE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54000" y="2540000"/>
            <a:ext cx="4216400" cy="363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22800" y="2540000"/>
            <a:ext cx="4216400" cy="363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5A0E3-6DAE-4FA4-B41A-0446A05735E9}" type="datetime4">
              <a:rPr lang="nl-NL" smtClean="0"/>
              <a:pPr>
                <a:defRPr/>
              </a:pPr>
              <a:t>30 april 2021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WK LS Jaarplan 2015  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B3BD4-72DC-42CA-B1A6-FF876D2E42C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E5DDC-A33F-415D-B3AB-C24F78F89B89}" type="datetime4">
              <a:rPr lang="nl-NL" smtClean="0"/>
              <a:pPr>
                <a:defRPr/>
              </a:pPr>
              <a:t>30 april 2021</a:t>
            </a:fld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WK LS Jaarplan 2015  </a:t>
            </a:r>
            <a:endParaRPr lang="nl-NL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C648D-7F75-4BB7-8490-A7E3325CB44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60374-2B31-430C-8772-937EE2C2BAFE}" type="datetime4">
              <a:rPr lang="nl-NL" smtClean="0"/>
              <a:pPr>
                <a:defRPr/>
              </a:pPr>
              <a:t>30 april 2021</a:t>
            </a:fld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WK LS Jaarplan 2015  </a:t>
            </a:r>
            <a:endParaRPr lang="nl-NL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149C0-13B6-41BC-B925-22044700612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AE964-0A49-4235-B351-C58F030BE8E8}" type="datetime4">
              <a:rPr lang="nl-NL" smtClean="0"/>
              <a:pPr>
                <a:defRPr/>
              </a:pPr>
              <a:t>30 april 2021</a:t>
            </a:fld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WK LS Jaarplan 2015  </a:t>
            </a:r>
            <a:endParaRPr lang="nl-NL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D7FE2-77F1-47A5-98CD-73060AA96DC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387C6-C987-4198-80B6-17C471E0CADA}" type="datetime4">
              <a:rPr lang="nl-NL" smtClean="0"/>
              <a:pPr>
                <a:defRPr/>
              </a:pPr>
              <a:t>30 april 2021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WK LS Jaarplan 2015  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A889F-0AC4-4753-A7CD-88654D54A59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F19D2-E301-427C-B2B1-39C19F46DB6B}" type="datetime4">
              <a:rPr lang="nl-NL" smtClean="0"/>
              <a:pPr>
                <a:defRPr/>
              </a:pPr>
              <a:t>30 april 2021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WK LS Jaarplan 2015  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9A3C5-A1D5-4CA1-B428-E1919BB7C1B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3" descr="070613_ontwerp-pp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4000" y="1066800"/>
            <a:ext cx="858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van de modeltitel te bewerken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2540000"/>
            <a:ext cx="8585200" cy="363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55600" tIns="0" rIns="255600" bIns="0" numCol="1" anchor="ctr" anchorCtr="0" compatLnSpc="1">
            <a:prstTxWarp prst="textNoShape">
              <a:avLst/>
            </a:prstTxWarp>
          </a:bodyPr>
          <a:lstStyle>
            <a:lvl1pPr algn="r">
              <a:defRPr sz="900" smtClean="0">
                <a:solidFill>
                  <a:srgbClr val="006C64"/>
                </a:solidFill>
              </a:defRPr>
            </a:lvl1pPr>
          </a:lstStyle>
          <a:p>
            <a:pPr>
              <a:defRPr/>
            </a:pPr>
            <a:fld id="{1FF8F0F7-5C8F-4DF9-89F5-702349F26CCB}" type="datetime4">
              <a:rPr lang="nl-NL" smtClean="0"/>
              <a:pPr>
                <a:defRPr/>
              </a:pPr>
              <a:t>30 april 2021</a:t>
            </a:fld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477000"/>
            <a:ext cx="411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55600" tIns="0" rIns="255600" bIns="0" numCol="1" anchor="ctr" anchorCtr="0" compatLnSpc="1">
            <a:prstTxWarp prst="textNoShape">
              <a:avLst/>
            </a:prstTxWarp>
          </a:bodyPr>
          <a:lstStyle>
            <a:lvl1pPr>
              <a:defRPr sz="1200" b="1" smtClean="0">
                <a:solidFill>
                  <a:schemeClr val="bg1"/>
                </a:solidFill>
                <a:latin typeface="Lucida Sans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l-NL"/>
              <a:t>WK LS Jaarplan 2015  </a:t>
            </a:r>
            <a:endParaRPr lang="nl-NL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" y="6477000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55600" tIns="0" rIns="255600" bIns="0" numCol="1" anchor="ctr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rgbClr val="006C64"/>
                </a:solidFill>
              </a:defRPr>
            </a:lvl1pPr>
          </a:lstStyle>
          <a:p>
            <a:pPr>
              <a:defRPr/>
            </a:pPr>
            <a:fld id="{3466928C-D3AA-41EB-BDE3-B752CA33101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pic>
        <p:nvPicPr>
          <p:cNvPr id="1032" name="Picture 12" descr="C:\Documents and Settings\Gijs Mulders\Bureaublad\powerpoint\railalert_rgb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79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Lucida Sans" pitchFamily="34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Lucida Sans" pitchFamily="34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Lucida Sans" pitchFamily="34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Lucida Sans" pitchFamily="34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Lucida San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Lucida San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Lucida San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è"/>
        <a:defRPr sz="20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à"/>
        <a:defRPr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à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à"/>
        <a:defRPr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à"/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75000"/>
        <a:buFont typeface="Wingdings" pitchFamily="2" charset="2"/>
        <a:buChar char="à"/>
        <a:defRPr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75000"/>
        <a:buFont typeface="Wingdings" pitchFamily="2" charset="2"/>
        <a:buChar char="à"/>
        <a:defRPr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75000"/>
        <a:buFont typeface="Wingdings" pitchFamily="2" charset="2"/>
        <a:buChar char="à"/>
        <a:defRPr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75000"/>
        <a:buFont typeface="Wingdings" pitchFamily="2" charset="2"/>
        <a:buChar char="à"/>
        <a:defRPr>
          <a:solidFill>
            <a:schemeClr val="bg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215" y="1445800"/>
            <a:ext cx="7772400" cy="720278"/>
          </a:xfrm>
        </p:spPr>
        <p:txBody>
          <a:bodyPr/>
          <a:lstStyle/>
          <a:p>
            <a:pPr algn="l" eaLnBrk="1" hangingPunct="1"/>
            <a:b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railAlert</a:t>
            </a:r>
            <a:b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3" name="Tekstvak 3"/>
          <p:cNvSpPr txBox="1">
            <a:spLocks noChangeArrowheads="1"/>
          </p:cNvSpPr>
          <p:nvPr/>
        </p:nvSpPr>
        <p:spPr bwMode="auto">
          <a:xfrm>
            <a:off x="2480651" y="2346788"/>
            <a:ext cx="37444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N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Resultaat 2020 en jaarplan 2021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97061-6EAA-4F5D-B6A6-2E06CFD43934}" type="slidenum">
              <a:rPr lang="nl-NL" b="0" smtClean="0">
                <a:solidFill>
                  <a:schemeClr val="tx1"/>
                </a:solidFill>
              </a:rPr>
              <a:pPr>
                <a:defRPr/>
              </a:pPr>
              <a:t>1</a:t>
            </a:fld>
            <a:endParaRPr lang="nl-NL" b="0" dirty="0">
              <a:solidFill>
                <a:schemeClr val="tx1"/>
              </a:solidFill>
            </a:endParaRPr>
          </a:p>
        </p:txBody>
      </p:sp>
      <p:pic>
        <p:nvPicPr>
          <p:cNvPr id="11" name="Afbeelding 5">
            <a:extLst>
              <a:ext uri="{FF2B5EF4-FFF2-40B4-BE49-F238E27FC236}">
                <a16:creationId xmlns:a16="http://schemas.microsoft.com/office/drawing/2014/main" id="{C49A1576-ECE6-40C1-AD74-91442F7762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" t="-1050" r="82666" b="69283"/>
          <a:stretch>
            <a:fillRect/>
          </a:stretch>
        </p:blipFill>
        <p:spPr bwMode="auto">
          <a:xfrm>
            <a:off x="5896492" y="5052061"/>
            <a:ext cx="8699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jdelijke aanduiding voor voettekst 8">
            <a:extLst>
              <a:ext uri="{FF2B5EF4-FFF2-40B4-BE49-F238E27FC236}">
                <a16:creationId xmlns:a16="http://schemas.microsoft.com/office/drawing/2014/main" id="{888DF115-40FD-4AAF-B926-BA45FB043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14600" y="6477000"/>
            <a:ext cx="4114800" cy="381000"/>
          </a:xfrm>
        </p:spPr>
        <p:txBody>
          <a:bodyPr/>
          <a:lstStyle/>
          <a:p>
            <a:pPr>
              <a:defRPr/>
            </a:pPr>
            <a:r>
              <a:rPr lang="nl-NL" sz="1000" b="0" dirty="0"/>
              <a:t>Jaarplan 2021 WK Productcertificering (concept)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C3D73DA-8035-4F2E-B039-6910A4031189}"/>
              </a:ext>
            </a:extLst>
          </p:cNvPr>
          <p:cNvSpPr txBox="1"/>
          <p:nvPr/>
        </p:nvSpPr>
        <p:spPr>
          <a:xfrm>
            <a:off x="2445138" y="3181903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Werkkamer</a:t>
            </a:r>
            <a:r>
              <a:rPr lang="nl-NL" dirty="0"/>
              <a:t> </a:t>
            </a:r>
            <a:r>
              <a:rPr lang="nl-N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Productcertificering</a:t>
            </a:r>
            <a:endParaRPr lang="en-NL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21842549-0611-4E0A-86EC-18C5E9499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8D7FE2-77F1-47A5-98CD-73060AA96DC1}" type="slidenum">
              <a:rPr lang="nl-NL" b="0" smtClean="0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nl-NL" b="0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CE395F-D55C-4263-8786-B2009C4CC249}"/>
              </a:ext>
            </a:extLst>
          </p:cNvPr>
          <p:cNvSpPr txBox="1">
            <a:spLocks noChangeArrowheads="1"/>
          </p:cNvSpPr>
          <p:nvPr/>
        </p:nvSpPr>
        <p:spPr>
          <a:xfrm>
            <a:off x="323528" y="980728"/>
            <a:ext cx="5184576" cy="500455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è"/>
              <a:defRPr sz="2000" b="1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à"/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à"/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à"/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à"/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à"/>
              <a:defRPr>
                <a:solidFill>
                  <a:schemeClr val="bg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à"/>
              <a:defRPr>
                <a:solidFill>
                  <a:schemeClr val="bg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à"/>
              <a:defRPr>
                <a:solidFill>
                  <a:schemeClr val="bg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à"/>
              <a:defRPr>
                <a:solidFill>
                  <a:schemeClr val="bg1"/>
                </a:solidFill>
                <a:latin typeface="+mn-lt"/>
              </a:defRPr>
            </a:lvl9pPr>
          </a:lstStyle>
          <a:p>
            <a:pPr marL="342900" lvl="2" indent="-342900" eaLnBrk="1" hangingPunct="1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tabLst>
                <a:tab pos="357188" algn="l"/>
              </a:tabLst>
              <a:defRPr/>
            </a:pPr>
            <a:r>
              <a:rPr lang="nl-NL" sz="1600" dirty="0">
                <a:latin typeface="Arial" charset="0"/>
                <a:ea typeface="+mn-ea"/>
              </a:rPr>
              <a:t>Doel + werkwijze WK</a:t>
            </a:r>
          </a:p>
          <a:p>
            <a:pPr marL="800100" lvl="3" indent="-342900" eaLnBrk="1" hangingPunct="1">
              <a:lnSpc>
                <a:spcPct val="150000"/>
              </a:lnSpc>
              <a:spcBef>
                <a:spcPct val="0"/>
              </a:spcBef>
              <a:buFont typeface="+mj-lt"/>
              <a:buAutoNum type="alphaLcPeriod"/>
              <a:tabLst>
                <a:tab pos="357188" algn="l"/>
              </a:tabLst>
              <a:defRPr/>
            </a:pPr>
            <a:r>
              <a:rPr lang="nl-NL" sz="1200" b="0" dirty="0">
                <a:latin typeface="Arial" charset="0"/>
              </a:rPr>
              <a:t>Doel + werkwijze</a:t>
            </a:r>
          </a:p>
          <a:p>
            <a:pPr marL="800100" lvl="3" indent="-342900" eaLnBrk="1" hangingPunct="1">
              <a:lnSpc>
                <a:spcPct val="150000"/>
              </a:lnSpc>
              <a:spcBef>
                <a:spcPct val="0"/>
              </a:spcBef>
              <a:buFont typeface="+mj-lt"/>
              <a:buAutoNum type="alphaLcPeriod"/>
              <a:tabLst>
                <a:tab pos="357188" algn="l"/>
              </a:tabLst>
              <a:defRPr/>
            </a:pPr>
            <a:r>
              <a:rPr lang="nl-NL" sz="1200" b="0" dirty="0">
                <a:latin typeface="Arial" charset="0"/>
              </a:rPr>
              <a:t>Samenstelling WK / zittingstermijnen</a:t>
            </a:r>
          </a:p>
          <a:p>
            <a:pPr marL="457200" lvl="3" indent="0" eaLnBrk="1" hangingPunct="1">
              <a:lnSpc>
                <a:spcPct val="150000"/>
              </a:lnSpc>
              <a:spcBef>
                <a:spcPct val="0"/>
              </a:spcBef>
              <a:buNone/>
              <a:tabLst>
                <a:tab pos="357188" algn="l"/>
              </a:tabLst>
              <a:defRPr/>
            </a:pPr>
            <a:r>
              <a:rPr lang="nl-NL" sz="1200" b="0" dirty="0">
                <a:latin typeface="Arial" charset="0"/>
              </a:rPr>
              <a:t> </a:t>
            </a:r>
          </a:p>
          <a:p>
            <a:pPr marL="342900" lvl="2" indent="-342900" eaLnBrk="1" hangingPunct="1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tabLst>
                <a:tab pos="357188" algn="l"/>
              </a:tabLst>
              <a:defRPr/>
            </a:pPr>
            <a:r>
              <a:rPr lang="nl-NL" sz="1600" kern="1200" dirty="0">
                <a:latin typeface="Arial" charset="0"/>
                <a:ea typeface="+mn-ea"/>
                <a:cs typeface="Arial" charset="0"/>
              </a:rPr>
              <a:t>Resultaat 2020</a:t>
            </a:r>
          </a:p>
          <a:p>
            <a:pPr marL="800100" lvl="3" indent="-342900" eaLnBrk="1" hangingPunct="1">
              <a:lnSpc>
                <a:spcPct val="150000"/>
              </a:lnSpc>
              <a:spcBef>
                <a:spcPct val="0"/>
              </a:spcBef>
              <a:buFont typeface="+mj-lt"/>
              <a:buAutoNum type="alphaLcPeriod"/>
              <a:tabLst>
                <a:tab pos="357188" algn="l"/>
              </a:tabLst>
              <a:defRPr/>
            </a:pPr>
            <a:r>
              <a:rPr lang="nl-NL" sz="1200" b="0" kern="1200" dirty="0">
                <a:latin typeface="Arial" charset="0"/>
                <a:cs typeface="Arial" charset="0"/>
              </a:rPr>
              <a:t>Hoofdlijnen </a:t>
            </a:r>
          </a:p>
          <a:p>
            <a:pPr marL="800100" lvl="3" indent="-342900" eaLnBrk="1" hangingPunct="1">
              <a:lnSpc>
                <a:spcPct val="150000"/>
              </a:lnSpc>
              <a:spcBef>
                <a:spcPct val="0"/>
              </a:spcBef>
              <a:buFont typeface="+mj-lt"/>
              <a:buAutoNum type="alphaLcPeriod"/>
              <a:tabLst>
                <a:tab pos="357188" algn="l"/>
              </a:tabLst>
              <a:defRPr/>
            </a:pPr>
            <a:r>
              <a:rPr lang="nl-NL" sz="1200" b="0" kern="1200" dirty="0">
                <a:latin typeface="Arial" charset="0"/>
                <a:cs typeface="Arial" charset="0"/>
              </a:rPr>
              <a:t>Financieel </a:t>
            </a:r>
          </a:p>
          <a:p>
            <a:pPr marL="800100" lvl="3" indent="-342900" eaLnBrk="1" hangingPunct="1">
              <a:lnSpc>
                <a:spcPct val="150000"/>
              </a:lnSpc>
              <a:spcBef>
                <a:spcPct val="0"/>
              </a:spcBef>
              <a:buFont typeface="+mj-lt"/>
              <a:buAutoNum type="alphaLcPeriod"/>
              <a:tabLst>
                <a:tab pos="357188" algn="l"/>
              </a:tabLst>
              <a:defRPr/>
            </a:pPr>
            <a:r>
              <a:rPr lang="nl-NL" sz="1200" b="0" kern="1200" dirty="0">
                <a:latin typeface="Arial" charset="0"/>
                <a:cs typeface="Arial" charset="0"/>
              </a:rPr>
              <a:t>Raakvlakken</a:t>
            </a:r>
          </a:p>
          <a:p>
            <a:pPr marL="457200" lvl="3" indent="0" eaLnBrk="1" hangingPunct="1">
              <a:lnSpc>
                <a:spcPct val="150000"/>
              </a:lnSpc>
              <a:spcBef>
                <a:spcPct val="0"/>
              </a:spcBef>
              <a:buNone/>
              <a:tabLst>
                <a:tab pos="357188" algn="l"/>
              </a:tabLst>
              <a:defRPr/>
            </a:pPr>
            <a:endParaRPr lang="nl-NL" sz="1200" b="0" kern="1200" dirty="0">
              <a:latin typeface="Arial" charset="0"/>
              <a:cs typeface="Arial" charset="0"/>
            </a:endParaRPr>
          </a:p>
          <a:p>
            <a:pPr marL="342900" lvl="2" indent="-342900" eaLnBrk="1" hangingPunct="1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tabLst>
                <a:tab pos="357188" algn="l"/>
              </a:tabLst>
              <a:defRPr/>
            </a:pPr>
            <a:r>
              <a:rPr lang="nl-NL" sz="1600" kern="1200" dirty="0">
                <a:latin typeface="Arial" charset="0"/>
                <a:ea typeface="+mn-ea"/>
                <a:cs typeface="Arial" charset="0"/>
              </a:rPr>
              <a:t>	Jaarplan 2021</a:t>
            </a:r>
          </a:p>
          <a:p>
            <a:pPr marL="800100" lvl="3" indent="-342900" eaLnBrk="1" hangingPunct="1">
              <a:lnSpc>
                <a:spcPct val="150000"/>
              </a:lnSpc>
              <a:spcBef>
                <a:spcPct val="0"/>
              </a:spcBef>
              <a:buFont typeface="+mj-lt"/>
              <a:buAutoNum type="alphaLcPeriod"/>
              <a:tabLst>
                <a:tab pos="357188" algn="l"/>
              </a:tabLst>
              <a:defRPr/>
            </a:pPr>
            <a:r>
              <a:rPr lang="nl-NL" sz="1200" b="0" kern="1200" dirty="0">
                <a:latin typeface="Arial" charset="0"/>
                <a:cs typeface="Arial" charset="0"/>
              </a:rPr>
              <a:t>Hoofdlijnen </a:t>
            </a:r>
          </a:p>
          <a:p>
            <a:pPr marL="800100" lvl="3" indent="-342900" eaLnBrk="1" hangingPunct="1">
              <a:lnSpc>
                <a:spcPct val="150000"/>
              </a:lnSpc>
              <a:spcBef>
                <a:spcPct val="0"/>
              </a:spcBef>
              <a:buFont typeface="+mj-lt"/>
              <a:buAutoNum type="alphaLcPeriod"/>
              <a:tabLst>
                <a:tab pos="357188" algn="l"/>
              </a:tabLst>
              <a:defRPr/>
            </a:pPr>
            <a:r>
              <a:rPr lang="nl-NL" sz="1200" b="0" dirty="0">
                <a:latin typeface="Arial" charset="0"/>
              </a:rPr>
              <a:t>Financieel </a:t>
            </a:r>
          </a:p>
          <a:p>
            <a:pPr marL="800100" lvl="3" indent="-342900" eaLnBrk="1" hangingPunct="1">
              <a:lnSpc>
                <a:spcPct val="150000"/>
              </a:lnSpc>
              <a:spcBef>
                <a:spcPct val="0"/>
              </a:spcBef>
              <a:buFont typeface="+mj-lt"/>
              <a:buAutoNum type="alphaLcPeriod"/>
              <a:tabLst>
                <a:tab pos="357188" algn="l"/>
              </a:tabLst>
              <a:defRPr/>
            </a:pPr>
            <a:r>
              <a:rPr lang="nl-NL" sz="1200" b="0" dirty="0">
                <a:latin typeface="Arial" charset="0"/>
              </a:rPr>
              <a:t>Raakvlakken</a:t>
            </a:r>
          </a:p>
          <a:p>
            <a:pPr marL="457200" lvl="3" indent="0" eaLnBrk="1" hangingPunct="1">
              <a:lnSpc>
                <a:spcPct val="150000"/>
              </a:lnSpc>
              <a:spcBef>
                <a:spcPct val="0"/>
              </a:spcBef>
              <a:buNone/>
              <a:tabLst>
                <a:tab pos="357188" algn="l"/>
              </a:tabLst>
              <a:defRPr/>
            </a:pPr>
            <a:endParaRPr lang="nl-NL" sz="1200" b="0" kern="1200" dirty="0">
              <a:latin typeface="Arial" charset="0"/>
              <a:cs typeface="Arial" charset="0"/>
            </a:endParaRPr>
          </a:p>
          <a:p>
            <a:pPr marL="342900" lvl="2" indent="-342900" eaLnBrk="1" hangingPunct="1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tabLst>
                <a:tab pos="357188" algn="l"/>
              </a:tabLst>
              <a:defRPr/>
            </a:pPr>
            <a:r>
              <a:rPr lang="nl-NL" sz="1600" dirty="0">
                <a:latin typeface="Arial" charset="0"/>
                <a:ea typeface="+mn-ea"/>
              </a:rPr>
              <a:t>Ontwikkelingen lange termijn</a:t>
            </a:r>
          </a:p>
        </p:txBody>
      </p:sp>
      <p:sp>
        <p:nvSpPr>
          <p:cNvPr id="5" name="Tijdelijke aanduiding voor voettekst 8">
            <a:extLst>
              <a:ext uri="{FF2B5EF4-FFF2-40B4-BE49-F238E27FC236}">
                <a16:creationId xmlns:a16="http://schemas.microsoft.com/office/drawing/2014/main" id="{009AABD0-B9E8-4AAA-A43E-92CB4567B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14600" y="6477000"/>
            <a:ext cx="4114800" cy="381000"/>
          </a:xfrm>
        </p:spPr>
        <p:txBody>
          <a:bodyPr/>
          <a:lstStyle/>
          <a:p>
            <a:pPr>
              <a:defRPr/>
            </a:pPr>
            <a:r>
              <a:rPr lang="nl-NL" sz="1000" b="0" dirty="0"/>
              <a:t>Jaarplan 2021 WK Productcertificering (concept)</a:t>
            </a:r>
          </a:p>
        </p:txBody>
      </p:sp>
    </p:spTree>
    <p:extLst>
      <p:ext uri="{BB962C8B-B14F-4D97-AF65-F5344CB8AC3E}">
        <p14:creationId xmlns:p14="http://schemas.microsoft.com/office/powerpoint/2010/main" val="3818752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8D7FE2-77F1-47A5-98CD-73060AA96DC1}" type="slidenum">
              <a:rPr lang="nl-NL" smtClean="0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1DAF9F0C-650C-4455-9B85-5584741A344F}"/>
              </a:ext>
            </a:extLst>
          </p:cNvPr>
          <p:cNvSpPr/>
          <p:nvPr/>
        </p:nvSpPr>
        <p:spPr>
          <a:xfrm>
            <a:off x="130932" y="980728"/>
            <a:ext cx="8676456" cy="5136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2" indent="-342900">
              <a:lnSpc>
                <a:spcPct val="150000"/>
              </a:lnSpc>
              <a:buAutoNum type="arabicPeriod"/>
              <a:tabLst>
                <a:tab pos="357188" algn="l"/>
              </a:tabLst>
              <a:defRPr/>
            </a:pPr>
            <a:r>
              <a:rPr lang="nl-NL" sz="1600" dirty="0">
                <a:solidFill>
                  <a:schemeClr val="tx1"/>
                </a:solidFill>
              </a:rPr>
              <a:t>Doel + werkwijze WK (1)</a:t>
            </a:r>
          </a:p>
          <a:p>
            <a:pPr algn="l"/>
            <a:endParaRPr lang="en-NL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nl-NL" sz="1200" dirty="0">
                <a:solidFill>
                  <a:schemeClr val="tx1"/>
                </a:solidFill>
              </a:rPr>
              <a:t>Doel:</a:t>
            </a:r>
          </a:p>
          <a:p>
            <a:pPr marL="342900" lvl="2" indent="-342900">
              <a:lnSpc>
                <a:spcPct val="150000"/>
              </a:lnSpc>
              <a:buFont typeface="Wingdings" panose="05000000000000000000" pitchFamily="2" charset="2"/>
              <a:buChar char="§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Het bevorderen van de veiligheid en veiligheidsbewustzijn bij het voorbereiden en uitvoeren van werkzaamheden in de railinfra</a:t>
            </a:r>
          </a:p>
          <a:p>
            <a:pPr marL="342900" lvl="2" indent="-342900">
              <a:lnSpc>
                <a:spcPct val="150000"/>
              </a:lnSpc>
              <a:buFont typeface="Wingdings" panose="05000000000000000000" pitchFamily="2" charset="2"/>
              <a:buChar char="§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op een gestructureerde en inzichtelijke manier aan de sector beschikbaar stellen van een certificeringstraject voor werkplekbeveiligingsmiddelen</a:t>
            </a:r>
          </a:p>
          <a:p>
            <a:pPr marL="342900" lvl="2" indent="-342900">
              <a:lnSpc>
                <a:spcPct val="150000"/>
              </a:lnSpc>
              <a:buFont typeface="Wingdings" panose="05000000000000000000" pitchFamily="2" charset="2"/>
              <a:buChar char="§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het creëren van duidelijkheid voor de gebruikers ten aanzien van hun veiligheid bij gebruik van werkplekbeveiligingsmiddelen ter voorkoming van aanrijding, elektrocutie en overige ARBO-incidenten. </a:t>
            </a:r>
          </a:p>
          <a:p>
            <a:pPr marL="342900" lvl="2" indent="-342900">
              <a:lnSpc>
                <a:spcPct val="150000"/>
              </a:lnSpc>
              <a:buFont typeface="Wingdings" panose="05000000000000000000" pitchFamily="2" charset="2"/>
              <a:buChar char="§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het creëren van duidelijkheid op het gebied van verantwoordelijkheid (wie is waarvan) over de beschikbare werkplekbeveiligingsmiddelen</a:t>
            </a:r>
          </a:p>
          <a:p>
            <a:endParaRPr lang="nl-NL" sz="1200" b="0" i="1" u="none" strike="noStrike" baseline="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nl-NL" sz="1200" dirty="0">
                <a:solidFill>
                  <a:schemeClr val="tx1"/>
                </a:solidFill>
              </a:rPr>
              <a:t>Werkwijze:</a:t>
            </a:r>
          </a:p>
          <a:p>
            <a:pPr marL="342900" lvl="2" indent="-342900">
              <a:lnSpc>
                <a:spcPct val="150000"/>
              </a:lnSpc>
              <a:buFont typeface="Wingdings" panose="05000000000000000000" pitchFamily="2" charset="2"/>
              <a:buChar char="§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op een gestructureerde en inzichtelijke manier aan de sector beschikbaar stellen van een certificeringstraject voor werkplekbeveiligingsmiddelen</a:t>
            </a:r>
          </a:p>
          <a:p>
            <a:pPr marL="342900" lvl="2" indent="-342900">
              <a:lnSpc>
                <a:spcPct val="150000"/>
              </a:lnSpc>
              <a:buFont typeface="Wingdings" panose="05000000000000000000" pitchFamily="2" charset="2"/>
              <a:buChar char="§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het creëren van duidelijkheid voor de gebruikers ten aanzien van hun veiligheid bij gebruik van werkplekbeveiligingsmiddelen ter voorkoming van aanrijding, elektrocutie en overige ARBO-incidenten. </a:t>
            </a:r>
          </a:p>
          <a:p>
            <a:pPr marL="342900" lvl="2" indent="-342900">
              <a:lnSpc>
                <a:spcPct val="150000"/>
              </a:lnSpc>
              <a:buFont typeface="Wingdings" panose="05000000000000000000" pitchFamily="2" charset="2"/>
              <a:buChar char="§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het creëren van duidelijkheid op het gebied van verantwoordelijkheid (wie is waarvan) over de beschikbare werkplekbeveiligingsmiddelen</a:t>
            </a:r>
          </a:p>
        </p:txBody>
      </p:sp>
      <p:sp>
        <p:nvSpPr>
          <p:cNvPr id="5" name="Tijdelijke aanduiding voor voettekst 8">
            <a:extLst>
              <a:ext uri="{FF2B5EF4-FFF2-40B4-BE49-F238E27FC236}">
                <a16:creationId xmlns:a16="http://schemas.microsoft.com/office/drawing/2014/main" id="{C5CAA7F4-96BA-450E-8878-3CA36292A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14600" y="6477000"/>
            <a:ext cx="4114800" cy="381000"/>
          </a:xfrm>
        </p:spPr>
        <p:txBody>
          <a:bodyPr/>
          <a:lstStyle/>
          <a:p>
            <a:pPr>
              <a:defRPr/>
            </a:pPr>
            <a:r>
              <a:rPr lang="nl-NL" sz="1000" b="0" dirty="0"/>
              <a:t>Jaarplan 2021 WK Productcertificering (concept)</a:t>
            </a:r>
          </a:p>
        </p:txBody>
      </p:sp>
    </p:spTree>
    <p:extLst>
      <p:ext uri="{BB962C8B-B14F-4D97-AF65-F5344CB8AC3E}">
        <p14:creationId xmlns:p14="http://schemas.microsoft.com/office/powerpoint/2010/main" val="3547716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DC6BA5F0-F771-4A76-8BEF-039552F71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8D7FE2-77F1-47A5-98CD-73060AA96DC1}" type="slidenum">
              <a:rPr lang="nl-NL" b="0" smtClean="0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nl-NL" b="0" dirty="0">
              <a:solidFill>
                <a:schemeClr val="tx1"/>
              </a:solidFill>
            </a:endParaRPr>
          </a:p>
        </p:txBody>
      </p:sp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481FB987-73A3-4D4E-A459-AC4169C189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072884"/>
              </p:ext>
            </p:extLst>
          </p:nvPr>
        </p:nvGraphicFramePr>
        <p:xfrm>
          <a:off x="539552" y="1628801"/>
          <a:ext cx="7488833" cy="3976601"/>
        </p:xfrm>
        <a:graphic>
          <a:graphicData uri="http://schemas.openxmlformats.org/drawingml/2006/table">
            <a:tbl>
              <a:tblPr/>
              <a:tblGrid>
                <a:gridCol w="974300">
                  <a:extLst>
                    <a:ext uri="{9D8B030D-6E8A-4147-A177-3AD203B41FA5}">
                      <a16:colId xmlns:a16="http://schemas.microsoft.com/office/drawing/2014/main" val="1076031901"/>
                    </a:ext>
                  </a:extLst>
                </a:gridCol>
                <a:gridCol w="2171511">
                  <a:extLst>
                    <a:ext uri="{9D8B030D-6E8A-4147-A177-3AD203B41FA5}">
                      <a16:colId xmlns:a16="http://schemas.microsoft.com/office/drawing/2014/main" val="3000111051"/>
                    </a:ext>
                  </a:extLst>
                </a:gridCol>
                <a:gridCol w="2171511">
                  <a:extLst>
                    <a:ext uri="{9D8B030D-6E8A-4147-A177-3AD203B41FA5}">
                      <a16:colId xmlns:a16="http://schemas.microsoft.com/office/drawing/2014/main" val="1580572411"/>
                    </a:ext>
                  </a:extLst>
                </a:gridCol>
                <a:gridCol w="2171511">
                  <a:extLst>
                    <a:ext uri="{9D8B030D-6E8A-4147-A177-3AD203B41FA5}">
                      <a16:colId xmlns:a16="http://schemas.microsoft.com/office/drawing/2014/main" val="973161561"/>
                    </a:ext>
                  </a:extLst>
                </a:gridCol>
              </a:tblGrid>
              <a:tr h="319595">
                <a:tc>
                  <a:txBody>
                    <a:bodyPr/>
                    <a:lstStyle/>
                    <a:p>
                      <a:r>
                        <a:rPr lang="nl-NL" sz="1000" b="1" dirty="0">
                          <a:solidFill>
                            <a:schemeClr val="tx1"/>
                          </a:solidFill>
                          <a:effectLst/>
                          <a:latin typeface="Helvetica Neue"/>
                        </a:rPr>
                        <a:t>Naam</a:t>
                      </a:r>
                    </a:p>
                  </a:txBody>
                  <a:tcPr marL="30370" marR="30370" marT="36443" marB="425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000" b="1" dirty="0">
                          <a:solidFill>
                            <a:schemeClr val="tx1"/>
                          </a:solidFill>
                          <a:effectLst/>
                          <a:latin typeface="Helvetica Neue"/>
                        </a:rPr>
                        <a:t>Functie</a:t>
                      </a:r>
                    </a:p>
                  </a:txBody>
                  <a:tcPr marL="30370" marR="30370" marT="36443" marB="425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000" b="1">
                          <a:solidFill>
                            <a:schemeClr val="tx1"/>
                          </a:solidFill>
                          <a:effectLst/>
                          <a:latin typeface="Helvetica Neue"/>
                        </a:rPr>
                        <a:t>Vertegenwoordigt</a:t>
                      </a:r>
                    </a:p>
                  </a:txBody>
                  <a:tcPr marL="30370" marR="30370" marT="36443" marB="425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000" b="1">
                          <a:solidFill>
                            <a:schemeClr val="tx1"/>
                          </a:solidFill>
                          <a:effectLst/>
                          <a:latin typeface="Helvetica Neue"/>
                        </a:rPr>
                        <a:t>Termijn tot</a:t>
                      </a:r>
                    </a:p>
                  </a:txBody>
                  <a:tcPr marL="30370" marR="30370" marT="36443" marB="425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851601"/>
                  </a:ext>
                </a:extLst>
              </a:tr>
              <a:tr h="293505">
                <a:tc>
                  <a:txBody>
                    <a:bodyPr/>
                    <a:lstStyle/>
                    <a:p>
                      <a:r>
                        <a:rPr lang="nl-NL" sz="1000" b="0" dirty="0">
                          <a:solidFill>
                            <a:schemeClr val="tx1"/>
                          </a:solidFill>
                          <a:effectLst/>
                          <a:latin typeface="Helvetica Neue"/>
                        </a:rPr>
                        <a:t>J. Pruntel</a:t>
                      </a:r>
                    </a:p>
                  </a:txBody>
                  <a:tcPr marL="30370" marR="30370" marT="24296" marB="30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000" b="0">
                          <a:solidFill>
                            <a:schemeClr val="tx1"/>
                          </a:solidFill>
                          <a:effectLst/>
                          <a:latin typeface="Helvetica Neue"/>
                        </a:rPr>
                        <a:t>Voorzitter</a:t>
                      </a:r>
                    </a:p>
                  </a:txBody>
                  <a:tcPr marL="30370" marR="30370" marT="24296" marB="30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000" b="0">
                          <a:solidFill>
                            <a:schemeClr val="tx1"/>
                          </a:solidFill>
                          <a:effectLst/>
                          <a:latin typeface="Helvetica Neue"/>
                        </a:rPr>
                        <a:t>namens VRI (Asset Rail)</a:t>
                      </a:r>
                    </a:p>
                  </a:txBody>
                  <a:tcPr marL="30370" marR="30370" marT="24296" marB="30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000" b="0">
                          <a:solidFill>
                            <a:schemeClr val="tx1"/>
                          </a:solidFill>
                          <a:effectLst/>
                          <a:latin typeface="Helvetica Neue"/>
                        </a:rPr>
                        <a:t>juni 2021</a:t>
                      </a:r>
                    </a:p>
                  </a:txBody>
                  <a:tcPr marL="30370" marR="30370" marT="24296" marB="30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189156"/>
                  </a:ext>
                </a:extLst>
              </a:tr>
              <a:tr h="293505">
                <a:tc>
                  <a:txBody>
                    <a:bodyPr/>
                    <a:lstStyle/>
                    <a:p>
                      <a:r>
                        <a:rPr lang="nl-NL" sz="1000" b="0" dirty="0">
                          <a:solidFill>
                            <a:schemeClr val="tx1"/>
                          </a:solidFill>
                          <a:effectLst/>
                          <a:latin typeface="Helvetica Neue"/>
                        </a:rPr>
                        <a:t>M. Braam</a:t>
                      </a:r>
                    </a:p>
                  </a:txBody>
                  <a:tcPr marL="30370" marR="30370" marT="24296" marB="30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000" b="0" dirty="0">
                          <a:solidFill>
                            <a:schemeClr val="tx1"/>
                          </a:solidFill>
                          <a:effectLst/>
                          <a:latin typeface="Helvetica Neue"/>
                        </a:rPr>
                        <a:t>Lid</a:t>
                      </a:r>
                    </a:p>
                  </a:txBody>
                  <a:tcPr marL="30370" marR="30370" marT="24296" marB="30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000" b="0">
                          <a:solidFill>
                            <a:schemeClr val="tx1"/>
                          </a:solidFill>
                          <a:effectLst/>
                          <a:latin typeface="Helvetica Neue"/>
                        </a:rPr>
                        <a:t>namens VRI (Volkerrail)</a:t>
                      </a:r>
                    </a:p>
                  </a:txBody>
                  <a:tcPr marL="30370" marR="30370" marT="24296" marB="30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000" b="0" dirty="0">
                          <a:solidFill>
                            <a:schemeClr val="tx1"/>
                          </a:solidFill>
                          <a:effectLst/>
                          <a:latin typeface="Helvetica Neue"/>
                        </a:rPr>
                        <a:t>januari 2024</a:t>
                      </a:r>
                    </a:p>
                  </a:txBody>
                  <a:tcPr marL="30370" marR="30370" marT="24296" marB="30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734392"/>
                  </a:ext>
                </a:extLst>
              </a:tr>
              <a:tr h="410908">
                <a:tc>
                  <a:txBody>
                    <a:bodyPr/>
                    <a:lstStyle/>
                    <a:p>
                      <a:r>
                        <a:rPr lang="nl-NL" sz="1000" b="0">
                          <a:solidFill>
                            <a:schemeClr val="tx1"/>
                          </a:solidFill>
                          <a:effectLst/>
                          <a:latin typeface="Helvetica Neue"/>
                        </a:rPr>
                        <a:t>L. van der Poel</a:t>
                      </a:r>
                    </a:p>
                  </a:txBody>
                  <a:tcPr marL="30370" marR="30370" marT="24296" marB="30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000" b="0" dirty="0">
                          <a:solidFill>
                            <a:schemeClr val="tx1"/>
                          </a:solidFill>
                          <a:effectLst/>
                          <a:latin typeface="Helvetica Neue"/>
                        </a:rPr>
                        <a:t>Lid</a:t>
                      </a:r>
                    </a:p>
                  </a:txBody>
                  <a:tcPr marL="30370" marR="30370" marT="24296" marB="30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000" b="0">
                          <a:solidFill>
                            <a:schemeClr val="tx1"/>
                          </a:solidFill>
                          <a:effectLst/>
                          <a:latin typeface="Helvetica Neue"/>
                        </a:rPr>
                        <a:t>Leveranciers (Dual Inventive)</a:t>
                      </a:r>
                    </a:p>
                  </a:txBody>
                  <a:tcPr marL="30370" marR="30370" marT="24296" marB="30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000" b="0">
                          <a:solidFill>
                            <a:schemeClr val="tx1"/>
                          </a:solidFill>
                          <a:effectLst/>
                          <a:latin typeface="Helvetica Neue"/>
                        </a:rPr>
                        <a:t>januari 2022</a:t>
                      </a:r>
                    </a:p>
                  </a:txBody>
                  <a:tcPr marL="30370" marR="30370" marT="24296" marB="30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956168"/>
                  </a:ext>
                </a:extLst>
              </a:tr>
              <a:tr h="293505">
                <a:tc>
                  <a:txBody>
                    <a:bodyPr/>
                    <a:lstStyle/>
                    <a:p>
                      <a:r>
                        <a:rPr lang="nl-NL" sz="1000" b="0">
                          <a:solidFill>
                            <a:schemeClr val="tx1"/>
                          </a:solidFill>
                          <a:effectLst/>
                          <a:latin typeface="Helvetica Neue"/>
                        </a:rPr>
                        <a:t>A. Saarloos</a:t>
                      </a:r>
                    </a:p>
                  </a:txBody>
                  <a:tcPr marL="30370" marR="30370" marT="24296" marB="30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000" b="0" dirty="0">
                          <a:solidFill>
                            <a:schemeClr val="tx1"/>
                          </a:solidFill>
                          <a:effectLst/>
                          <a:latin typeface="Helvetica Neue"/>
                        </a:rPr>
                        <a:t>Lid</a:t>
                      </a:r>
                    </a:p>
                  </a:txBody>
                  <a:tcPr marL="30370" marR="30370" marT="24296" marB="30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000" b="0">
                          <a:solidFill>
                            <a:schemeClr val="tx1"/>
                          </a:solidFill>
                          <a:effectLst/>
                          <a:latin typeface="Helvetica Neue"/>
                        </a:rPr>
                        <a:t>ProRail A&amp;T</a:t>
                      </a:r>
                    </a:p>
                  </a:txBody>
                  <a:tcPr marL="30370" marR="30370" marT="24296" marB="30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000" b="0">
                          <a:solidFill>
                            <a:schemeClr val="tx1"/>
                          </a:solidFill>
                          <a:effectLst/>
                          <a:latin typeface="Helvetica Neue"/>
                        </a:rPr>
                        <a:t>december 2023</a:t>
                      </a:r>
                    </a:p>
                  </a:txBody>
                  <a:tcPr marL="30370" marR="30370" marT="24296" marB="30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867382"/>
                  </a:ext>
                </a:extLst>
              </a:tr>
              <a:tr h="410908">
                <a:tc>
                  <a:txBody>
                    <a:bodyPr/>
                    <a:lstStyle/>
                    <a:p>
                      <a:r>
                        <a:rPr lang="nl-NL" sz="1000" b="0" dirty="0">
                          <a:solidFill>
                            <a:schemeClr val="tx1"/>
                          </a:solidFill>
                          <a:effectLst/>
                          <a:latin typeface="Helvetica Neue"/>
                        </a:rPr>
                        <a:t>VACANT</a:t>
                      </a:r>
                    </a:p>
                  </a:txBody>
                  <a:tcPr marL="30370" marR="30370" marT="24296" marB="30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000" b="0" dirty="0">
                          <a:solidFill>
                            <a:schemeClr val="tx1"/>
                          </a:solidFill>
                          <a:effectLst/>
                          <a:latin typeface="Helvetica Neue"/>
                        </a:rPr>
                        <a:t>Lid</a:t>
                      </a:r>
                    </a:p>
                  </a:txBody>
                  <a:tcPr marL="30370" marR="30370" marT="24296" marB="30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000" b="0" dirty="0">
                          <a:solidFill>
                            <a:schemeClr val="tx1"/>
                          </a:solidFill>
                          <a:effectLst/>
                          <a:latin typeface="Helvetica Neue"/>
                        </a:rPr>
                        <a:t>ProRail lijnmanagement</a:t>
                      </a:r>
                    </a:p>
                  </a:txBody>
                  <a:tcPr marL="30370" marR="30370" marT="24296" marB="30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L" sz="1000" b="0">
                        <a:solidFill>
                          <a:schemeClr val="tx1"/>
                        </a:solidFill>
                        <a:effectLst/>
                        <a:latin typeface="Helvetica Neue"/>
                      </a:endParaRPr>
                    </a:p>
                  </a:txBody>
                  <a:tcPr marL="30370" marR="30370" marT="24296" marB="30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810749"/>
                  </a:ext>
                </a:extLst>
              </a:tr>
              <a:tr h="763115">
                <a:tc>
                  <a:txBody>
                    <a:bodyPr/>
                    <a:lstStyle/>
                    <a:p>
                      <a:r>
                        <a:rPr lang="nl-NL" sz="1000" b="0">
                          <a:solidFill>
                            <a:schemeClr val="tx1"/>
                          </a:solidFill>
                          <a:effectLst/>
                          <a:latin typeface="Helvetica Neue"/>
                        </a:rPr>
                        <a:t>M. van Wijlen</a:t>
                      </a:r>
                    </a:p>
                  </a:txBody>
                  <a:tcPr marL="30370" marR="30370" marT="24296" marB="30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000" b="0">
                          <a:solidFill>
                            <a:schemeClr val="tx1"/>
                          </a:solidFill>
                          <a:effectLst/>
                          <a:latin typeface="Helvetica Neue"/>
                        </a:rPr>
                        <a:t>Lid</a:t>
                      </a:r>
                    </a:p>
                  </a:txBody>
                  <a:tcPr marL="30370" marR="30370" marT="24296" marB="30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000" b="0" dirty="0">
                          <a:solidFill>
                            <a:schemeClr val="tx1"/>
                          </a:solidFill>
                          <a:effectLst/>
                          <a:latin typeface="Helvetica Neue"/>
                        </a:rPr>
                        <a:t>Branchever. Werkplek beveiligingsbedrijven Railinfra (</a:t>
                      </a:r>
                      <a:r>
                        <a:rPr lang="nl-NL" sz="1000" b="0" dirty="0" err="1">
                          <a:solidFill>
                            <a:schemeClr val="tx1"/>
                          </a:solidFill>
                          <a:effectLst/>
                          <a:latin typeface="Helvetica Neue"/>
                        </a:rPr>
                        <a:t>Oilfield</a:t>
                      </a:r>
                      <a:r>
                        <a:rPr lang="nl-NL" sz="1000" b="0" dirty="0">
                          <a:solidFill>
                            <a:schemeClr val="tx1"/>
                          </a:solidFill>
                          <a:effectLst/>
                          <a:latin typeface="Helvetica Neue"/>
                        </a:rPr>
                        <a:t>)</a:t>
                      </a:r>
                    </a:p>
                  </a:txBody>
                  <a:tcPr marL="30370" marR="30370" marT="24296" marB="30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000" b="0" dirty="0">
                          <a:solidFill>
                            <a:schemeClr val="tx1"/>
                          </a:solidFill>
                          <a:effectLst/>
                          <a:latin typeface="Helvetica Neue"/>
                        </a:rPr>
                        <a:t>januari 2023</a:t>
                      </a:r>
                    </a:p>
                  </a:txBody>
                  <a:tcPr marL="30370" marR="30370" marT="24296" marB="30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804827"/>
                  </a:ext>
                </a:extLst>
              </a:tr>
              <a:tr h="410908">
                <a:tc>
                  <a:txBody>
                    <a:bodyPr/>
                    <a:lstStyle/>
                    <a:p>
                      <a:r>
                        <a:rPr lang="nl-NL" sz="1000" b="0">
                          <a:solidFill>
                            <a:schemeClr val="tx1"/>
                          </a:solidFill>
                          <a:effectLst/>
                          <a:latin typeface="Helvetica Neue"/>
                        </a:rPr>
                        <a:t>R. Wissink</a:t>
                      </a:r>
                    </a:p>
                  </a:txBody>
                  <a:tcPr marL="30370" marR="30370" marT="24296" marB="30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000" b="0">
                          <a:solidFill>
                            <a:schemeClr val="tx1"/>
                          </a:solidFill>
                          <a:effectLst/>
                          <a:latin typeface="Helvetica Neue"/>
                        </a:rPr>
                        <a:t>Lid</a:t>
                      </a:r>
                    </a:p>
                  </a:txBody>
                  <a:tcPr marL="30370" marR="30370" marT="24296" marB="30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000" b="0" dirty="0">
                          <a:solidFill>
                            <a:schemeClr val="tx1"/>
                          </a:solidFill>
                          <a:effectLst/>
                          <a:latin typeface="Helvetica Neue"/>
                        </a:rPr>
                        <a:t>NL Ingenieurs (</a:t>
                      </a:r>
                      <a:r>
                        <a:rPr lang="nl-NL" sz="1000" b="0" dirty="0" err="1">
                          <a:solidFill>
                            <a:schemeClr val="tx1"/>
                          </a:solidFill>
                          <a:effectLst/>
                          <a:latin typeface="Helvetica Neue"/>
                        </a:rPr>
                        <a:t>Sweco</a:t>
                      </a:r>
                      <a:r>
                        <a:rPr lang="nl-NL" sz="1000" b="0" dirty="0">
                          <a:solidFill>
                            <a:schemeClr val="tx1"/>
                          </a:solidFill>
                          <a:effectLst/>
                          <a:latin typeface="Helvetica Neue"/>
                        </a:rPr>
                        <a:t>)</a:t>
                      </a:r>
                    </a:p>
                  </a:txBody>
                  <a:tcPr marL="30370" marR="30370" marT="24296" marB="30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000" b="0" dirty="0">
                          <a:solidFill>
                            <a:schemeClr val="tx1"/>
                          </a:solidFill>
                          <a:effectLst/>
                          <a:latin typeface="Helvetica Neue"/>
                        </a:rPr>
                        <a:t>december 2020</a:t>
                      </a:r>
                    </a:p>
                  </a:txBody>
                  <a:tcPr marL="30370" marR="30370" marT="24296" marB="30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257576"/>
                  </a:ext>
                </a:extLst>
              </a:tr>
              <a:tr h="410908">
                <a:tc>
                  <a:txBody>
                    <a:bodyPr/>
                    <a:lstStyle/>
                    <a:p>
                      <a:r>
                        <a:rPr lang="nl-NL" sz="1000" b="0">
                          <a:solidFill>
                            <a:schemeClr val="tx1"/>
                          </a:solidFill>
                          <a:effectLst/>
                          <a:latin typeface="Helvetica Neue"/>
                        </a:rPr>
                        <a:t>J. van Gisbergen</a:t>
                      </a:r>
                    </a:p>
                  </a:txBody>
                  <a:tcPr marL="30370" marR="30370" marT="24296" marB="30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000" b="0">
                          <a:solidFill>
                            <a:schemeClr val="tx1"/>
                          </a:solidFill>
                          <a:effectLst/>
                          <a:latin typeface="Helvetica Neue"/>
                        </a:rPr>
                        <a:t>Lid</a:t>
                      </a:r>
                    </a:p>
                  </a:txBody>
                  <a:tcPr marL="30370" marR="30370" marT="24296" marB="30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000" b="0" dirty="0">
                          <a:solidFill>
                            <a:schemeClr val="tx1"/>
                          </a:solidFill>
                          <a:effectLst/>
                          <a:latin typeface="Helvetica Neue"/>
                        </a:rPr>
                        <a:t>Ricardo Certification B.V.</a:t>
                      </a:r>
                    </a:p>
                  </a:txBody>
                  <a:tcPr marL="30370" marR="30370" marT="24296" marB="30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000" b="0" dirty="0">
                          <a:solidFill>
                            <a:schemeClr val="tx1"/>
                          </a:solidFill>
                          <a:effectLst/>
                          <a:latin typeface="Helvetica Neue"/>
                        </a:rPr>
                        <a:t>oktober 2022</a:t>
                      </a:r>
                    </a:p>
                  </a:txBody>
                  <a:tcPr marL="30370" marR="30370" marT="24296" marB="30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61289"/>
                  </a:ext>
                </a:extLst>
              </a:tr>
              <a:tr h="369744">
                <a:tc>
                  <a:txBody>
                    <a:bodyPr/>
                    <a:lstStyle/>
                    <a:p>
                      <a:r>
                        <a:rPr lang="nl-NL" sz="1000" b="0" dirty="0">
                          <a:solidFill>
                            <a:schemeClr val="tx1"/>
                          </a:solidFill>
                          <a:effectLst/>
                          <a:latin typeface="Helvetica Neue"/>
                        </a:rPr>
                        <a:t>K. van den Berg</a:t>
                      </a:r>
                    </a:p>
                  </a:txBody>
                  <a:tcPr marL="30370" marR="30370" marT="24296" marB="30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000" b="0" dirty="0">
                          <a:solidFill>
                            <a:schemeClr val="tx1"/>
                          </a:solidFill>
                          <a:effectLst/>
                          <a:latin typeface="Helvetica Neue"/>
                        </a:rPr>
                        <a:t>Secretaris</a:t>
                      </a:r>
                    </a:p>
                  </a:txBody>
                  <a:tcPr marL="30370" marR="30370" marT="24296" marB="30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000" b="0">
                          <a:solidFill>
                            <a:schemeClr val="tx1"/>
                          </a:solidFill>
                          <a:effectLst/>
                          <a:latin typeface="Helvetica Neue"/>
                        </a:rPr>
                        <a:t>Stichting railAlert</a:t>
                      </a:r>
                    </a:p>
                  </a:txBody>
                  <a:tcPr marL="30370" marR="30370" marT="24296" marB="30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000" b="0" dirty="0">
                          <a:solidFill>
                            <a:schemeClr val="tx1"/>
                          </a:solidFill>
                          <a:effectLst/>
                          <a:latin typeface="Helvetica Neue"/>
                        </a:rPr>
                        <a:t>mei 2022</a:t>
                      </a:r>
                    </a:p>
                  </a:txBody>
                  <a:tcPr marL="30370" marR="30370" marT="24296" marB="303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285964"/>
                  </a:ext>
                </a:extLst>
              </a:tr>
            </a:tbl>
          </a:graphicData>
        </a:graphic>
      </p:graphicFrame>
      <p:sp>
        <p:nvSpPr>
          <p:cNvPr id="8" name="Tekstvak 7">
            <a:extLst>
              <a:ext uri="{FF2B5EF4-FFF2-40B4-BE49-F238E27FC236}">
                <a16:creationId xmlns:a16="http://schemas.microsoft.com/office/drawing/2014/main" id="{40F293E0-BDD3-4CE3-A2DE-00C5006E01E6}"/>
              </a:ext>
            </a:extLst>
          </p:cNvPr>
          <p:cNvSpPr txBox="1"/>
          <p:nvPr/>
        </p:nvSpPr>
        <p:spPr>
          <a:xfrm>
            <a:off x="467544" y="1232685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tx2"/>
                </a:solidFill>
              </a:rPr>
              <a:t>Samenstelling en zittingstermijnen</a:t>
            </a:r>
            <a:endParaRPr lang="en-NL" sz="1200" dirty="0">
              <a:solidFill>
                <a:schemeClr val="tx2"/>
              </a:solidFill>
            </a:endParaRPr>
          </a:p>
        </p:txBody>
      </p:sp>
      <p:sp>
        <p:nvSpPr>
          <p:cNvPr id="9" name="Tijdelijke aanduiding voor voettekst 8">
            <a:extLst>
              <a:ext uri="{FF2B5EF4-FFF2-40B4-BE49-F238E27FC236}">
                <a16:creationId xmlns:a16="http://schemas.microsoft.com/office/drawing/2014/main" id="{FFDBEB26-2581-4305-84A9-2DA81418B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14600" y="6477000"/>
            <a:ext cx="4114800" cy="381000"/>
          </a:xfrm>
        </p:spPr>
        <p:txBody>
          <a:bodyPr/>
          <a:lstStyle/>
          <a:p>
            <a:pPr>
              <a:defRPr/>
            </a:pPr>
            <a:r>
              <a:rPr lang="nl-NL" sz="1000" b="0" dirty="0"/>
              <a:t>Jaarplan 2021 WK Productcertificering (concept)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A9BFEFBA-55C6-448E-951C-D44248FE63E5}"/>
              </a:ext>
            </a:extLst>
          </p:cNvPr>
          <p:cNvSpPr txBox="1"/>
          <p:nvPr/>
        </p:nvSpPr>
        <p:spPr>
          <a:xfrm>
            <a:off x="107504" y="784082"/>
            <a:ext cx="4572000" cy="4160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2" indent="-342900">
              <a:lnSpc>
                <a:spcPct val="150000"/>
              </a:lnSpc>
              <a:buAutoNum type="arabicPeriod"/>
              <a:tabLst>
                <a:tab pos="357188" algn="l"/>
              </a:tabLst>
              <a:defRPr/>
            </a:pPr>
            <a:r>
              <a:rPr lang="nl-NL" sz="1600" dirty="0">
                <a:solidFill>
                  <a:schemeClr val="tx1"/>
                </a:solidFill>
              </a:rPr>
              <a:t>Doel + werkwijze WK (2)</a:t>
            </a:r>
          </a:p>
        </p:txBody>
      </p:sp>
    </p:spTree>
    <p:extLst>
      <p:ext uri="{BB962C8B-B14F-4D97-AF65-F5344CB8AC3E}">
        <p14:creationId xmlns:p14="http://schemas.microsoft.com/office/powerpoint/2010/main" val="3621364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8D7FE2-77F1-47A5-98CD-73060AA96DC1}" type="slidenum">
              <a:rPr lang="nl-NL" b="0" smtClean="0">
                <a:solidFill>
                  <a:schemeClr val="tx1"/>
                </a:solidFill>
              </a:rPr>
              <a:pPr>
                <a:defRPr/>
              </a:pPr>
              <a:t>5</a:t>
            </a:fld>
            <a:endParaRPr lang="nl-NL" b="0" dirty="0">
              <a:solidFill>
                <a:schemeClr val="tx1"/>
              </a:solidFill>
            </a:endParaRP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91257182-0FA3-43EF-9DDA-38FE779CB9CE}"/>
              </a:ext>
            </a:extLst>
          </p:cNvPr>
          <p:cNvSpPr/>
          <p:nvPr/>
        </p:nvSpPr>
        <p:spPr>
          <a:xfrm>
            <a:off x="179512" y="908720"/>
            <a:ext cx="7523701" cy="5413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50000"/>
              </a:lnSpc>
              <a:tabLst>
                <a:tab pos="357188" algn="l"/>
              </a:tabLst>
              <a:defRPr/>
            </a:pPr>
            <a:r>
              <a:rPr lang="nl-NL" sz="1600" dirty="0">
                <a:solidFill>
                  <a:schemeClr val="tx1"/>
                </a:solidFill>
              </a:rPr>
              <a:t>2.   Resultaat 2020 (1)</a:t>
            </a:r>
          </a:p>
          <a:p>
            <a:pPr marL="457200" lvl="3">
              <a:lnSpc>
                <a:spcPct val="150000"/>
              </a:lnSpc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a.   </a:t>
            </a:r>
            <a:r>
              <a:rPr lang="nl-NL" sz="1200" b="0" u="sng" dirty="0">
                <a:solidFill>
                  <a:schemeClr val="tx1"/>
                </a:solidFill>
              </a:rPr>
              <a:t>Hoofdlijnen</a:t>
            </a:r>
          </a:p>
          <a:p>
            <a:pPr marL="628650" lvl="3" indent="-1714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Begin met </a:t>
            </a:r>
            <a:r>
              <a:rPr lang="nl-NL" sz="1200" b="0" dirty="0" err="1">
                <a:solidFill>
                  <a:schemeClr val="tx1"/>
                </a:solidFill>
              </a:rPr>
              <a:t>hercertificering</a:t>
            </a:r>
            <a:r>
              <a:rPr lang="nl-NL" sz="1200" b="0" dirty="0">
                <a:solidFill>
                  <a:schemeClr val="tx1"/>
                </a:solidFill>
              </a:rPr>
              <a:t> recept houten hekwerk railAlert</a:t>
            </a:r>
          </a:p>
          <a:p>
            <a:pPr marL="628650" lvl="3" indent="-1714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Aansluiting gezocht bij werkkamer Lokaal spoor om tot harmonisering van eisen aan FA te komen</a:t>
            </a:r>
          </a:p>
          <a:p>
            <a:pPr marL="628650" lvl="3" indent="-1714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Via nieuwsbrieven meer aandacht gevraagd voor veilig gebruik van FA en voor de (tijdige) keuring van gecertificeerde middelen</a:t>
            </a:r>
          </a:p>
          <a:p>
            <a:pPr marL="628650" lvl="3" indent="-1714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Check op gebruik(</a:t>
            </a:r>
            <a:r>
              <a:rPr lang="nl-NL" sz="1200" b="0" dirty="0" err="1">
                <a:solidFill>
                  <a:schemeClr val="tx1"/>
                </a:solidFill>
              </a:rPr>
              <a:t>sduur</a:t>
            </a:r>
            <a:r>
              <a:rPr lang="nl-NL" sz="1200" b="0" dirty="0">
                <a:solidFill>
                  <a:schemeClr val="tx1"/>
                </a:solidFill>
              </a:rPr>
              <a:t>)/effectiviteit van de maatregelen</a:t>
            </a:r>
          </a:p>
          <a:p>
            <a:pPr marL="628650" lvl="3" indent="-1714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Kwaliteit materiaal keuringsticker</a:t>
            </a:r>
          </a:p>
          <a:p>
            <a:pPr marL="457200" lvl="3">
              <a:lnSpc>
                <a:spcPct val="150000"/>
              </a:lnSpc>
              <a:tabLst>
                <a:tab pos="357188" algn="l"/>
              </a:tabLst>
              <a:defRPr/>
            </a:pPr>
            <a:endParaRPr lang="nl-NL" sz="1200" b="0" dirty="0">
              <a:solidFill>
                <a:schemeClr val="tx1"/>
              </a:solidFill>
            </a:endParaRPr>
          </a:p>
          <a:p>
            <a:pPr marL="685800" lvl="3" indent="-228600">
              <a:lnSpc>
                <a:spcPct val="150000"/>
              </a:lnSpc>
              <a:buAutoNum type="alphaLcPeriod" startAt="2"/>
              <a:tabLst>
                <a:tab pos="357188" algn="l"/>
              </a:tabLst>
              <a:defRPr/>
            </a:pPr>
            <a:r>
              <a:rPr lang="nl-NL" sz="1200" b="0" u="sng" dirty="0">
                <a:solidFill>
                  <a:schemeClr val="tx1"/>
                </a:solidFill>
              </a:rPr>
              <a:t>Financieel </a:t>
            </a:r>
          </a:p>
          <a:p>
            <a:pPr marL="457200" lvl="3">
              <a:lnSpc>
                <a:spcPct val="150000"/>
              </a:lnSpc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-</a:t>
            </a:r>
          </a:p>
          <a:p>
            <a:pPr marL="457200" lvl="3">
              <a:lnSpc>
                <a:spcPct val="150000"/>
              </a:lnSpc>
              <a:tabLst>
                <a:tab pos="357188" algn="l"/>
              </a:tabLst>
              <a:defRPr/>
            </a:pPr>
            <a:endParaRPr lang="nl-NL" sz="1200" b="0" dirty="0">
              <a:solidFill>
                <a:schemeClr val="tx1"/>
              </a:solidFill>
            </a:endParaRPr>
          </a:p>
          <a:p>
            <a:pPr marL="685800" lvl="3" indent="-228600">
              <a:lnSpc>
                <a:spcPct val="150000"/>
              </a:lnSpc>
              <a:buAutoNum type="alphaLcPeriod" startAt="3"/>
              <a:tabLst>
                <a:tab pos="357188" algn="l"/>
              </a:tabLst>
              <a:defRPr/>
            </a:pPr>
            <a:r>
              <a:rPr lang="nl-NL" sz="1200" b="0" u="sng" dirty="0">
                <a:solidFill>
                  <a:schemeClr val="tx1"/>
                </a:solidFill>
              </a:rPr>
              <a:t>Raakvlakken</a:t>
            </a:r>
          </a:p>
          <a:p>
            <a:pPr marL="628650" lvl="3" indent="-1714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Met werkkamer UR over de regelgeving voor gebruik van werkplekbeveiligingsmiddelen tegen aanrijdgevaar</a:t>
            </a:r>
          </a:p>
          <a:p>
            <a:pPr marL="628650" lvl="3" indent="-1714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Met werkkamer EV over werkplekbeveiligingsmiddelen voor elektrische veiligheid</a:t>
            </a:r>
          </a:p>
          <a:p>
            <a:pPr marL="628650" lvl="3" indent="-1714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Met werkkamer LS over werkplekbeveiligingsmiddelen op metro- en tramspoor</a:t>
            </a:r>
          </a:p>
          <a:p>
            <a:pPr marL="685800" lvl="3" indent="-228600">
              <a:lnSpc>
                <a:spcPct val="150000"/>
              </a:lnSpc>
              <a:buAutoNum type="alphaLcPeriod" startAt="3"/>
              <a:tabLst>
                <a:tab pos="357188" algn="l"/>
              </a:tabLst>
              <a:defRPr/>
            </a:pPr>
            <a:endParaRPr lang="nl-NL" sz="1200" b="0" dirty="0">
              <a:solidFill>
                <a:schemeClr val="tx1"/>
              </a:solidFill>
            </a:endParaRPr>
          </a:p>
          <a:p>
            <a:pPr marL="685800" lvl="3" indent="-228600">
              <a:lnSpc>
                <a:spcPct val="150000"/>
              </a:lnSpc>
              <a:buAutoNum type="alphaLcPeriod" startAt="3"/>
              <a:tabLst>
                <a:tab pos="357188" algn="l"/>
              </a:tabLst>
              <a:defRPr/>
            </a:pPr>
            <a:endParaRPr lang="nl-NL" sz="1200" b="0" dirty="0">
              <a:solidFill>
                <a:schemeClr val="tx1"/>
              </a:solidFill>
            </a:endParaRPr>
          </a:p>
        </p:txBody>
      </p:sp>
      <p:sp>
        <p:nvSpPr>
          <p:cNvPr id="5" name="Tijdelijke aanduiding voor voettekst 8">
            <a:extLst>
              <a:ext uri="{FF2B5EF4-FFF2-40B4-BE49-F238E27FC236}">
                <a16:creationId xmlns:a16="http://schemas.microsoft.com/office/drawing/2014/main" id="{9A0AC469-52A9-4792-BEA0-CD19EA6F6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14600" y="6477000"/>
            <a:ext cx="4114800" cy="381000"/>
          </a:xfrm>
        </p:spPr>
        <p:txBody>
          <a:bodyPr/>
          <a:lstStyle/>
          <a:p>
            <a:pPr>
              <a:defRPr/>
            </a:pPr>
            <a:r>
              <a:rPr lang="nl-NL" sz="1000" b="0" dirty="0"/>
              <a:t>Jaarplan 2021 WK Productcertificering (concept)</a:t>
            </a:r>
          </a:p>
        </p:txBody>
      </p:sp>
    </p:spTree>
    <p:extLst>
      <p:ext uri="{BB962C8B-B14F-4D97-AF65-F5344CB8AC3E}">
        <p14:creationId xmlns:p14="http://schemas.microsoft.com/office/powerpoint/2010/main" val="3555864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8D7FE2-77F1-47A5-98CD-73060AA96DC1}" type="slidenum">
              <a:rPr lang="nl-NL" b="0" smtClean="0">
                <a:solidFill>
                  <a:schemeClr val="tx1"/>
                </a:solidFill>
              </a:rPr>
              <a:pPr>
                <a:defRPr/>
              </a:pPr>
              <a:t>6</a:t>
            </a:fld>
            <a:endParaRPr lang="nl-NL" b="0" dirty="0">
              <a:solidFill>
                <a:schemeClr val="tx1"/>
              </a:solidFill>
            </a:endParaRP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91257182-0FA3-43EF-9DDA-38FE779CB9CE}"/>
              </a:ext>
            </a:extLst>
          </p:cNvPr>
          <p:cNvSpPr/>
          <p:nvPr/>
        </p:nvSpPr>
        <p:spPr>
          <a:xfrm>
            <a:off x="251520" y="908720"/>
            <a:ext cx="7523701" cy="4951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2" indent="-342900">
              <a:lnSpc>
                <a:spcPct val="150000"/>
              </a:lnSpc>
              <a:buAutoNum type="arabicPeriod" startAt="3"/>
              <a:tabLst>
                <a:tab pos="357188" algn="l"/>
              </a:tabLst>
              <a:defRPr/>
            </a:pPr>
            <a:r>
              <a:rPr lang="nl-NL" sz="1600" dirty="0">
                <a:solidFill>
                  <a:schemeClr val="tx1"/>
                </a:solidFill>
              </a:rPr>
              <a:t>Jaarplan 2021</a:t>
            </a:r>
          </a:p>
          <a:p>
            <a:pPr marL="0" lvl="2">
              <a:lnSpc>
                <a:spcPct val="150000"/>
              </a:lnSpc>
              <a:tabLst>
                <a:tab pos="357188" algn="l"/>
              </a:tabLst>
              <a:defRPr/>
            </a:pPr>
            <a:endParaRPr lang="nl-NL" sz="1600" dirty="0">
              <a:solidFill>
                <a:schemeClr val="tx1"/>
              </a:solidFill>
            </a:endParaRPr>
          </a:p>
          <a:p>
            <a:pPr marL="457200" lvl="3">
              <a:lnSpc>
                <a:spcPct val="150000"/>
              </a:lnSpc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a.   Hoofdlijnen</a:t>
            </a:r>
          </a:p>
          <a:p>
            <a:pPr marL="628650" lvl="3" indent="-1714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Inrichten van certificeringssysteem voor EV- middelen in samenwerking met WK EV</a:t>
            </a:r>
          </a:p>
          <a:p>
            <a:pPr marL="628650" lvl="3" indent="-1714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Afronden </a:t>
            </a:r>
            <a:r>
              <a:rPr lang="nl-NL" sz="1200" b="0" dirty="0" err="1">
                <a:solidFill>
                  <a:schemeClr val="tx1"/>
                </a:solidFill>
              </a:rPr>
              <a:t>hercertificering</a:t>
            </a:r>
            <a:r>
              <a:rPr lang="nl-NL" sz="1200" b="0" dirty="0">
                <a:solidFill>
                  <a:schemeClr val="tx1"/>
                </a:solidFill>
              </a:rPr>
              <a:t> recept houten hekwerk en communicatie naar de branche</a:t>
            </a:r>
          </a:p>
          <a:p>
            <a:pPr marL="628650" lvl="3" indent="-1714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Verdere samenwerking met WK LS over middelen voor lokaal spoor</a:t>
            </a:r>
          </a:p>
          <a:p>
            <a:pPr marL="628650" lvl="3" indent="-1714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Invulling/actieve samenwerking met andere werkkamers</a:t>
            </a:r>
          </a:p>
          <a:p>
            <a:pPr marL="457200" lvl="3">
              <a:lnSpc>
                <a:spcPct val="150000"/>
              </a:lnSpc>
              <a:tabLst>
                <a:tab pos="357188" algn="l"/>
              </a:tabLst>
              <a:defRPr/>
            </a:pPr>
            <a:endParaRPr lang="nl-NL" sz="1200" b="0" dirty="0">
              <a:solidFill>
                <a:schemeClr val="tx1"/>
              </a:solidFill>
            </a:endParaRPr>
          </a:p>
          <a:p>
            <a:pPr marL="685800" lvl="3" indent="-228600">
              <a:lnSpc>
                <a:spcPct val="150000"/>
              </a:lnSpc>
              <a:buAutoNum type="alphaLcPeriod" startAt="2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Financieel </a:t>
            </a:r>
          </a:p>
          <a:p>
            <a:pPr marL="457200" lvl="3">
              <a:lnSpc>
                <a:spcPct val="150000"/>
              </a:lnSpc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-</a:t>
            </a:r>
          </a:p>
          <a:p>
            <a:pPr marL="457200" lvl="3">
              <a:lnSpc>
                <a:spcPct val="150000"/>
              </a:lnSpc>
              <a:tabLst>
                <a:tab pos="357188" algn="l"/>
              </a:tabLst>
              <a:defRPr/>
            </a:pPr>
            <a:endParaRPr lang="nl-NL" sz="1200" b="0" dirty="0">
              <a:solidFill>
                <a:schemeClr val="tx1"/>
              </a:solidFill>
            </a:endParaRPr>
          </a:p>
          <a:p>
            <a:pPr marL="685800" lvl="3" indent="-228600">
              <a:lnSpc>
                <a:spcPct val="150000"/>
              </a:lnSpc>
              <a:buAutoNum type="alphaLcPeriod" startAt="3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Raakvlakken</a:t>
            </a:r>
          </a:p>
          <a:p>
            <a:pPr marL="628650" lvl="3" indent="-1714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WK EV,</a:t>
            </a:r>
          </a:p>
          <a:p>
            <a:pPr marL="628650" lvl="3" indent="-1714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 WK LS, </a:t>
            </a:r>
          </a:p>
          <a:p>
            <a:pPr marL="628650" lvl="3" indent="-1714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WK UR, </a:t>
            </a:r>
          </a:p>
          <a:p>
            <a:pPr marL="628650" lvl="3" indent="-1714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WK Arbo</a:t>
            </a:r>
          </a:p>
          <a:p>
            <a:pPr marL="685800" lvl="3" indent="-228600">
              <a:lnSpc>
                <a:spcPct val="150000"/>
              </a:lnSpc>
              <a:buAutoNum type="alphaLcPeriod" startAt="3"/>
              <a:tabLst>
                <a:tab pos="357188" algn="l"/>
              </a:tabLst>
              <a:defRPr/>
            </a:pPr>
            <a:endParaRPr lang="nl-NL" sz="1200" b="0" dirty="0">
              <a:solidFill>
                <a:schemeClr val="tx1"/>
              </a:solidFill>
            </a:endParaRPr>
          </a:p>
        </p:txBody>
      </p:sp>
      <p:sp>
        <p:nvSpPr>
          <p:cNvPr id="5" name="Tijdelijke aanduiding voor voettekst 8">
            <a:extLst>
              <a:ext uri="{FF2B5EF4-FFF2-40B4-BE49-F238E27FC236}">
                <a16:creationId xmlns:a16="http://schemas.microsoft.com/office/drawing/2014/main" id="{74501B15-70B8-4973-A6A8-48159A7E4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14600" y="6477000"/>
            <a:ext cx="4114800" cy="381000"/>
          </a:xfrm>
        </p:spPr>
        <p:txBody>
          <a:bodyPr/>
          <a:lstStyle/>
          <a:p>
            <a:pPr>
              <a:defRPr/>
            </a:pPr>
            <a:r>
              <a:rPr lang="nl-NL" sz="1000" b="0" dirty="0"/>
              <a:t>Jaarplan 2021 WK Productcertificering (concept)</a:t>
            </a:r>
          </a:p>
        </p:txBody>
      </p:sp>
    </p:spTree>
    <p:extLst>
      <p:ext uri="{BB962C8B-B14F-4D97-AF65-F5344CB8AC3E}">
        <p14:creationId xmlns:p14="http://schemas.microsoft.com/office/powerpoint/2010/main" val="1914734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113C571C-BBCF-4B71-8324-7B7DD6274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55600" tIns="0" rIns="255600" bIns="0" numCol="1" anchor="ctr" anchorCtr="0" compatLnSpc="1">
            <a:prstTxWarp prst="textNoShape">
              <a:avLst/>
            </a:prstTxWarp>
          </a:bodyPr>
          <a:lstStyle/>
          <a:p>
            <a:fld id="{738D7FE2-77F1-47A5-98CD-73060AA96DC1}" type="slidenum">
              <a:rPr lang="nl-NL" b="0">
                <a:solidFill>
                  <a:schemeClr val="tx1"/>
                </a:solidFill>
              </a:rPr>
              <a:pPr/>
              <a:t>7</a:t>
            </a:fld>
            <a:endParaRPr lang="nl-NL" b="0" dirty="0">
              <a:solidFill>
                <a:schemeClr val="tx1"/>
              </a:solidFill>
            </a:endParaRP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13C36801-0010-453E-8016-546BB10735F3}"/>
              </a:ext>
            </a:extLst>
          </p:cNvPr>
          <p:cNvSpPr/>
          <p:nvPr/>
        </p:nvSpPr>
        <p:spPr>
          <a:xfrm>
            <a:off x="179512" y="908720"/>
            <a:ext cx="7523701" cy="5648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50000"/>
              </a:lnSpc>
              <a:tabLst>
                <a:tab pos="357188" algn="l"/>
              </a:tabLst>
              <a:defRPr/>
            </a:pPr>
            <a:r>
              <a:rPr lang="nl-NL" sz="1600" dirty="0">
                <a:solidFill>
                  <a:schemeClr val="tx1"/>
                </a:solidFill>
              </a:rPr>
              <a:t>4.   Ontwikkelingen lange termijn</a:t>
            </a:r>
          </a:p>
          <a:p>
            <a:pPr marL="0" lvl="2">
              <a:lnSpc>
                <a:spcPct val="150000"/>
              </a:lnSpc>
              <a:tabLst>
                <a:tab pos="357188" algn="l"/>
              </a:tabLst>
              <a:defRPr/>
            </a:pPr>
            <a:endParaRPr lang="nl-NL" sz="1600" dirty="0">
              <a:solidFill>
                <a:schemeClr val="tx1"/>
              </a:solidFill>
            </a:endParaRPr>
          </a:p>
          <a:p>
            <a:pPr marL="342900" lvl="2" indent="-342900">
              <a:lnSpc>
                <a:spcPct val="150000"/>
              </a:lnSpc>
              <a:buFont typeface="Wingdings" panose="05000000000000000000" pitchFamily="2" charset="2"/>
              <a:buChar char="§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Certificering van mobiele werkplekbeveiligingsmiddelen aanrijdgevaar voor lokaal spoor</a:t>
            </a:r>
          </a:p>
          <a:p>
            <a:pPr marL="342900" lvl="2" indent="-342900">
              <a:lnSpc>
                <a:spcPct val="150000"/>
              </a:lnSpc>
              <a:buFont typeface="Wingdings" panose="05000000000000000000" pitchFamily="2" charset="2"/>
              <a:buChar char="§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Certificering van mobiele middelen voor Elektrische Veiligheid, zowel voor hoofdspoor als lokaal spoor.</a:t>
            </a:r>
          </a:p>
          <a:p>
            <a:endParaRPr lang="nl-NL" sz="1600" dirty="0">
              <a:solidFill>
                <a:schemeClr val="tx1"/>
              </a:solidFill>
            </a:endParaRPr>
          </a:p>
          <a:p>
            <a:r>
              <a:rPr lang="nl-NL" sz="1200" dirty="0">
                <a:solidFill>
                  <a:schemeClr val="tx1"/>
                </a:solidFill>
              </a:rPr>
              <a:t>Daarnaast doorlopend proces:</a:t>
            </a:r>
          </a:p>
          <a:p>
            <a:pPr marL="342900" lvl="2" indent="-342900">
              <a:lnSpc>
                <a:spcPct val="150000"/>
              </a:lnSpc>
              <a:buFont typeface="Wingdings" panose="05000000000000000000" pitchFamily="2" charset="2"/>
              <a:buChar char="§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Helderheid van de rol van de werkkamer bij stakeholders: </a:t>
            </a:r>
          </a:p>
          <a:p>
            <a:pPr marL="342900" lvl="2" indent="-342900">
              <a:lnSpc>
                <a:spcPct val="150000"/>
              </a:lnSpc>
              <a:buFont typeface="Wingdings" panose="05000000000000000000" pitchFamily="2" charset="2"/>
              <a:buChar char="§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Door duidelijke communicatie naar de branche en de achterban van de leden</a:t>
            </a:r>
          </a:p>
          <a:p>
            <a:endParaRPr lang="nl-NL" sz="1200" dirty="0">
              <a:solidFill>
                <a:schemeClr val="tx1"/>
              </a:solidFill>
            </a:endParaRPr>
          </a:p>
          <a:p>
            <a:r>
              <a:rPr lang="nl-NL" sz="1200" dirty="0">
                <a:solidFill>
                  <a:schemeClr val="tx1"/>
                </a:solidFill>
              </a:rPr>
              <a:t>Sturing op doorlooptijden binnen certificeringstraject:</a:t>
            </a:r>
          </a:p>
          <a:p>
            <a:pPr marL="342900" lvl="2" indent="-342900">
              <a:lnSpc>
                <a:spcPct val="150000"/>
              </a:lnSpc>
              <a:buFont typeface="Wingdings" panose="05000000000000000000" pitchFamily="2" charset="2"/>
              <a:buChar char="§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Door duidelijke afspraken (SMART) met infrabeheerders en Inspectie Instellingen</a:t>
            </a:r>
          </a:p>
          <a:p>
            <a:pPr marL="342900" lvl="2" indent="-342900">
              <a:lnSpc>
                <a:spcPct val="150000"/>
              </a:lnSpc>
              <a:buFont typeface="Wingdings" panose="05000000000000000000" pitchFamily="2" charset="2"/>
              <a:buChar char="§"/>
              <a:tabLst>
                <a:tab pos="357188" algn="l"/>
              </a:tabLst>
              <a:defRPr/>
            </a:pPr>
            <a:endParaRPr lang="nl-NL" sz="1200" b="0" dirty="0">
              <a:solidFill>
                <a:schemeClr val="tx1"/>
              </a:solidFill>
            </a:endParaRPr>
          </a:p>
          <a:p>
            <a:r>
              <a:rPr lang="nl-NL" sz="1200" dirty="0">
                <a:solidFill>
                  <a:schemeClr val="tx1"/>
                </a:solidFill>
              </a:rPr>
              <a:t>Aansluiten bij Europese ontwikkelingen </a:t>
            </a:r>
          </a:p>
          <a:p>
            <a:pPr marL="342900" lvl="2" indent="-342900">
              <a:lnSpc>
                <a:spcPct val="150000"/>
              </a:lnSpc>
              <a:buFont typeface="Wingdings" panose="05000000000000000000" pitchFamily="2" charset="2"/>
              <a:buChar char="§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Communicatie naar de branche</a:t>
            </a:r>
          </a:p>
          <a:p>
            <a:pPr marL="342900" lvl="2" indent="-342900">
              <a:lnSpc>
                <a:spcPct val="150000"/>
              </a:lnSpc>
              <a:buFont typeface="Wingdings" panose="05000000000000000000" pitchFamily="2" charset="2"/>
              <a:buChar char="§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Door melden van ontwikkelingen in nieuwsbrieven en website, beschikbaar stellen van catalogus</a:t>
            </a:r>
          </a:p>
          <a:p>
            <a:endParaRPr lang="nl-NL" sz="1200" dirty="0">
              <a:solidFill>
                <a:schemeClr val="tx1"/>
              </a:solidFill>
            </a:endParaRPr>
          </a:p>
          <a:p>
            <a:r>
              <a:rPr lang="nl-NL" sz="1200" dirty="0">
                <a:solidFill>
                  <a:schemeClr val="tx1"/>
                </a:solidFill>
              </a:rPr>
              <a:t>Handhaving (werken aan geloofwaardigheid)</a:t>
            </a:r>
          </a:p>
          <a:p>
            <a:pPr marL="342900" lvl="2" indent="-342900">
              <a:lnSpc>
                <a:spcPct val="150000"/>
              </a:lnSpc>
              <a:buFont typeface="Wingdings" panose="05000000000000000000" pitchFamily="2" charset="2"/>
              <a:buChar char="§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Door scherpe monitoring en evaluatie van incidenten met WPBV-middelen, thema-inspecties door veiligheidsinspecteurs railAlert </a:t>
            </a:r>
          </a:p>
          <a:p>
            <a:pPr marL="285750" lvl="2" indent="-2857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  <a:defRPr/>
            </a:pPr>
            <a:endParaRPr lang="nl-NL" sz="1600" dirty="0">
              <a:solidFill>
                <a:schemeClr val="tx1"/>
              </a:solidFill>
            </a:endParaRPr>
          </a:p>
          <a:p>
            <a:pPr marL="0" lvl="2">
              <a:lnSpc>
                <a:spcPct val="150000"/>
              </a:lnSpc>
              <a:tabLst>
                <a:tab pos="357188" algn="l"/>
              </a:tabLst>
              <a:defRPr/>
            </a:pPr>
            <a:endParaRPr lang="nl-NL" sz="1600" dirty="0">
              <a:solidFill>
                <a:schemeClr val="tx1"/>
              </a:solidFill>
            </a:endParaRPr>
          </a:p>
        </p:txBody>
      </p:sp>
      <p:sp>
        <p:nvSpPr>
          <p:cNvPr id="6" name="Tijdelijke aanduiding voor voettekst 8">
            <a:extLst>
              <a:ext uri="{FF2B5EF4-FFF2-40B4-BE49-F238E27FC236}">
                <a16:creationId xmlns:a16="http://schemas.microsoft.com/office/drawing/2014/main" id="{4931965D-35F5-4719-B5B0-3A0801448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14600" y="6477000"/>
            <a:ext cx="4114800" cy="381000"/>
          </a:xfrm>
        </p:spPr>
        <p:txBody>
          <a:bodyPr/>
          <a:lstStyle/>
          <a:p>
            <a:pPr>
              <a:defRPr/>
            </a:pPr>
            <a:r>
              <a:rPr lang="nl-NL" sz="1000" b="0" dirty="0"/>
              <a:t>Jaarplan 2021 WK Productcertificering (concept)</a:t>
            </a:r>
          </a:p>
        </p:txBody>
      </p:sp>
    </p:spTree>
    <p:extLst>
      <p:ext uri="{BB962C8B-B14F-4D97-AF65-F5344CB8AC3E}">
        <p14:creationId xmlns:p14="http://schemas.microsoft.com/office/powerpoint/2010/main" val="1169145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2"/>
          <p:cNvSpPr txBox="1">
            <a:spLocks noChangeArrowheads="1"/>
          </p:cNvSpPr>
          <p:nvPr/>
        </p:nvSpPr>
        <p:spPr bwMode="auto">
          <a:xfrm>
            <a:off x="1910217" y="2367171"/>
            <a:ext cx="4465638" cy="21236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Einde presentatie </a:t>
            </a:r>
          </a:p>
          <a:p>
            <a:pPr algn="ctr">
              <a:spcBef>
                <a:spcPct val="50000"/>
              </a:spcBef>
              <a:defRPr/>
            </a:pPr>
            <a:endParaRPr lang="nl-NL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  <a:defRPr/>
            </a:pPr>
            <a:endParaRPr lang="nl-NL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  <a:defRPr/>
            </a:pPr>
            <a:endParaRPr lang="nl-NL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8D7FE2-77F1-47A5-98CD-73060AA96DC1}" type="slidenum">
              <a:rPr lang="nl-NL" b="0" smtClean="0">
                <a:solidFill>
                  <a:schemeClr val="tx1"/>
                </a:solidFill>
              </a:rPr>
              <a:pPr>
                <a:defRPr/>
              </a:pPr>
              <a:t>8</a:t>
            </a:fld>
            <a:endParaRPr lang="nl-NL" b="0" dirty="0">
              <a:solidFill>
                <a:schemeClr val="tx1"/>
              </a:solidFill>
            </a:endParaRP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8F9C3348-4739-41EE-837A-B8F6F623AFB6}"/>
              </a:ext>
            </a:extLst>
          </p:cNvPr>
          <p:cNvSpPr/>
          <p:nvPr/>
        </p:nvSpPr>
        <p:spPr bwMode="auto">
          <a:xfrm>
            <a:off x="3275856" y="3212976"/>
            <a:ext cx="2520280" cy="11521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pic>
        <p:nvPicPr>
          <p:cNvPr id="11" name="Afbeelding 5">
            <a:extLst>
              <a:ext uri="{FF2B5EF4-FFF2-40B4-BE49-F238E27FC236}">
                <a16:creationId xmlns:a16="http://schemas.microsoft.com/office/drawing/2014/main" id="{DB9B6A48-07E3-4C95-A682-7DDDF53FFF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" t="-1050" r="82666" b="69283"/>
          <a:stretch>
            <a:fillRect/>
          </a:stretch>
        </p:blipFill>
        <p:spPr bwMode="auto">
          <a:xfrm>
            <a:off x="5896492" y="5052061"/>
            <a:ext cx="8699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jdelijke aanduiding voor voettekst 8">
            <a:extLst>
              <a:ext uri="{FF2B5EF4-FFF2-40B4-BE49-F238E27FC236}">
                <a16:creationId xmlns:a16="http://schemas.microsoft.com/office/drawing/2014/main" id="{803AEE3D-66E8-4D76-87B3-FB71ED1FD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14600" y="6477000"/>
            <a:ext cx="4114800" cy="381000"/>
          </a:xfrm>
        </p:spPr>
        <p:txBody>
          <a:bodyPr/>
          <a:lstStyle/>
          <a:p>
            <a:pPr>
              <a:defRPr/>
            </a:pPr>
            <a:r>
              <a:rPr lang="nl-NL" sz="1000" b="0" dirty="0"/>
              <a:t>Jaarplan 2021 WK Productcertificering (concept)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a oranje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 oranje</Template>
  <TotalTime>3303</TotalTime>
  <Words>646</Words>
  <Application>Microsoft Office PowerPoint</Application>
  <PresentationFormat>Diavoorstelling (4:3)</PresentationFormat>
  <Paragraphs>143</Paragraphs>
  <Slides>8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Helvetica Neue</vt:lpstr>
      <vt:lpstr>Lucida Sans</vt:lpstr>
      <vt:lpstr>Times New Roman</vt:lpstr>
      <vt:lpstr>Wingdings</vt:lpstr>
      <vt:lpstr>Thema oranje</vt:lpstr>
      <vt:lpstr>           railAlert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Faceworks B.V.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Gijs Mulders</dc:creator>
  <cp:lastModifiedBy>Marcel Edwards</cp:lastModifiedBy>
  <cp:revision>704</cp:revision>
  <cp:lastPrinted>2019-10-09T09:04:02Z</cp:lastPrinted>
  <dcterms:created xsi:type="dcterms:W3CDTF">2006-09-15T07:11:56Z</dcterms:created>
  <dcterms:modified xsi:type="dcterms:W3CDTF">2021-04-30T09:40:02Z</dcterms:modified>
</cp:coreProperties>
</file>