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72" r:id="rId2"/>
    <p:sldMasterId id="2147483693" r:id="rId3"/>
  </p:sldMasterIdLst>
  <p:notesMasterIdLst>
    <p:notesMasterId r:id="rId67"/>
  </p:notesMasterIdLst>
  <p:sldIdLst>
    <p:sldId id="267" r:id="rId4"/>
    <p:sldId id="270" r:id="rId5"/>
    <p:sldId id="271" r:id="rId6"/>
    <p:sldId id="272" r:id="rId7"/>
    <p:sldId id="341" r:id="rId8"/>
    <p:sldId id="337" r:id="rId9"/>
    <p:sldId id="304" r:id="rId10"/>
    <p:sldId id="274" r:id="rId11"/>
    <p:sldId id="275" r:id="rId12"/>
    <p:sldId id="276" r:id="rId13"/>
    <p:sldId id="305" r:id="rId14"/>
    <p:sldId id="340" r:id="rId15"/>
    <p:sldId id="339" r:id="rId16"/>
    <p:sldId id="296" r:id="rId17"/>
    <p:sldId id="278" r:id="rId18"/>
    <p:sldId id="280" r:id="rId19"/>
    <p:sldId id="279" r:id="rId20"/>
    <p:sldId id="281" r:id="rId21"/>
    <p:sldId id="297" r:id="rId22"/>
    <p:sldId id="298" r:id="rId23"/>
    <p:sldId id="299" r:id="rId24"/>
    <p:sldId id="277" r:id="rId25"/>
    <p:sldId id="282" r:id="rId26"/>
    <p:sldId id="283" r:id="rId27"/>
    <p:sldId id="284" r:id="rId28"/>
    <p:sldId id="285" r:id="rId29"/>
    <p:sldId id="319" r:id="rId30"/>
    <p:sldId id="342" r:id="rId31"/>
    <p:sldId id="288" r:id="rId32"/>
    <p:sldId id="291" r:id="rId33"/>
    <p:sldId id="289" r:id="rId34"/>
    <p:sldId id="290" r:id="rId35"/>
    <p:sldId id="293" r:id="rId36"/>
    <p:sldId id="294" r:id="rId37"/>
    <p:sldId id="295" r:id="rId38"/>
    <p:sldId id="300" r:id="rId39"/>
    <p:sldId id="301" r:id="rId40"/>
    <p:sldId id="331" r:id="rId41"/>
    <p:sldId id="306" r:id="rId42"/>
    <p:sldId id="308" r:id="rId43"/>
    <p:sldId id="309" r:id="rId44"/>
    <p:sldId id="313" r:id="rId45"/>
    <p:sldId id="314" r:id="rId46"/>
    <p:sldId id="315" r:id="rId47"/>
    <p:sldId id="317" r:id="rId48"/>
    <p:sldId id="321" r:id="rId49"/>
    <p:sldId id="318" r:id="rId50"/>
    <p:sldId id="322" r:id="rId51"/>
    <p:sldId id="323" r:id="rId52"/>
    <p:sldId id="324" r:id="rId53"/>
    <p:sldId id="325" r:id="rId54"/>
    <p:sldId id="327" r:id="rId55"/>
    <p:sldId id="328" r:id="rId56"/>
    <p:sldId id="326" r:id="rId57"/>
    <p:sldId id="329" r:id="rId58"/>
    <p:sldId id="330" r:id="rId59"/>
    <p:sldId id="332" r:id="rId60"/>
    <p:sldId id="334" r:id="rId61"/>
    <p:sldId id="333" r:id="rId62"/>
    <p:sldId id="336" r:id="rId63"/>
    <p:sldId id="335" r:id="rId64"/>
    <p:sldId id="316" r:id="rId65"/>
    <p:sldId id="260" r:id="rId66"/>
  </p:sldIdLst>
  <p:sldSz cx="9144000" cy="51450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7E5C824-FBF6-5D1F-E4DC-243D90F2E59D}" name="Bos, P. (Peter)" initials="PB" userId="S::peter.bos@ka.prorail.nl::9ec0cd54-b962-44e9-90a8-c22e92255b3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1351"/>
    <a:srgbClr val="EC6608"/>
    <a:srgbClr val="FFFFFF"/>
    <a:srgbClr val="BB8000"/>
    <a:srgbClr val="DDA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4140C9-8999-45B5-BE09-9BA5532A505E}" v="124" dt="2025-04-10T14:40:46.1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001" autoAdjust="0"/>
    <p:restoredTop sz="96283" autoAdjust="0"/>
  </p:normalViewPr>
  <p:slideViewPr>
    <p:cSldViewPr snapToGrid="0" snapToObjects="1">
      <p:cViewPr varScale="1">
        <p:scale>
          <a:sx n="125" d="100"/>
          <a:sy n="125" d="100"/>
        </p:scale>
        <p:origin x="464" y="64"/>
      </p:cViewPr>
      <p:guideLst/>
    </p:cSldViewPr>
  </p:slideViewPr>
  <p:outlineViewPr>
    <p:cViewPr>
      <p:scale>
        <a:sx n="33" d="100"/>
        <a:sy n="33" d="100"/>
      </p:scale>
      <p:origin x="0" y="-44412"/>
    </p:cViewPr>
  </p:outlineViewPr>
  <p:notesTextViewPr>
    <p:cViewPr>
      <p:scale>
        <a:sx n="1" d="1"/>
        <a:sy n="1" d="1"/>
      </p:scale>
      <p:origin x="0" y="0"/>
    </p:cViewPr>
  </p:notesTextViewPr>
  <p:notesViewPr>
    <p:cSldViewPr snapToGrid="0" snapToObjects="1">
      <p:cViewPr varScale="1">
        <p:scale>
          <a:sx n="85" d="100"/>
          <a:sy n="85" d="100"/>
        </p:scale>
        <p:origin x="3888" y="9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72" Type="http://schemas.microsoft.com/office/2015/10/relationships/revisionInfo" Target="revisionInfo.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microsoft.com/office/2018/10/relationships/authors" Target="author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7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NL"/>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7597A8-AB83-654A-A02C-20B0CB2A1E43}" type="datetimeFigureOut">
              <a:rPr lang="en-NL" smtClean="0"/>
              <a:t>05/06/2025</a:t>
            </a:fld>
            <a:endParaRPr lang="en-NL"/>
          </a:p>
        </p:txBody>
      </p:sp>
      <p:sp>
        <p:nvSpPr>
          <p:cNvPr id="4" name="Slide Image Placeholder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en-NL"/>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NL"/>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NL"/>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70F6FC-1D75-A94E-BD7C-E5E2DC9787D2}" type="slidenum">
              <a:rPr lang="en-NL" smtClean="0"/>
              <a:t>‹nr.›</a:t>
            </a:fld>
            <a:endParaRPr lang="en-NL"/>
          </a:p>
        </p:txBody>
      </p:sp>
    </p:spTree>
    <p:extLst>
      <p:ext uri="{BB962C8B-B14F-4D97-AF65-F5344CB8AC3E}">
        <p14:creationId xmlns:p14="http://schemas.microsoft.com/office/powerpoint/2010/main" val="189892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12</a:t>
            </a:fld>
            <a:endParaRPr lang="en-NL"/>
          </a:p>
        </p:txBody>
      </p:sp>
    </p:spTree>
    <p:extLst>
      <p:ext uri="{BB962C8B-B14F-4D97-AF65-F5344CB8AC3E}">
        <p14:creationId xmlns:p14="http://schemas.microsoft.com/office/powerpoint/2010/main" val="17802811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43</a:t>
            </a:fld>
            <a:endParaRPr lang="en-NL"/>
          </a:p>
        </p:txBody>
      </p:sp>
    </p:spTree>
    <p:extLst>
      <p:ext uri="{BB962C8B-B14F-4D97-AF65-F5344CB8AC3E}">
        <p14:creationId xmlns:p14="http://schemas.microsoft.com/office/powerpoint/2010/main" val="6836351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 slid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B92903C-DED1-7760-9E94-0CCC4E65FE55}"/>
              </a:ext>
            </a:extLst>
          </p:cNvPr>
          <p:cNvSpPr/>
          <p:nvPr userDrawn="1"/>
        </p:nvSpPr>
        <p:spPr>
          <a:xfrm>
            <a:off x="0" y="2574378"/>
            <a:ext cx="9144000" cy="13583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6" name="Picture Placeholder 5">
            <a:extLst>
              <a:ext uri="{FF2B5EF4-FFF2-40B4-BE49-F238E27FC236}">
                <a16:creationId xmlns:a16="http://schemas.microsoft.com/office/drawing/2014/main" id="{8E76D63E-D1FA-10FC-B329-73D754128B43}"/>
              </a:ext>
            </a:extLst>
          </p:cNvPr>
          <p:cNvSpPr>
            <a:spLocks noGrp="1"/>
          </p:cNvSpPr>
          <p:nvPr>
            <p:ph type="pic" sz="quarter" idx="10"/>
          </p:nvPr>
        </p:nvSpPr>
        <p:spPr>
          <a:xfrm>
            <a:off x="0" y="0"/>
            <a:ext cx="9144000" cy="2570710"/>
          </a:xfrm>
          <a:prstGeom prst="rect">
            <a:avLst/>
          </a:prstGeom>
        </p:spPr>
        <p:txBody>
          <a:bodyPr wrap="none" lIns="0" tIns="0" rIns="0" bIns="0"/>
          <a:lstStyle/>
          <a:p>
            <a:endParaRPr lang="en-NL"/>
          </a:p>
        </p:txBody>
      </p:sp>
      <p:sp>
        <p:nvSpPr>
          <p:cNvPr id="2" name="Title 1">
            <a:extLst>
              <a:ext uri="{FF2B5EF4-FFF2-40B4-BE49-F238E27FC236}">
                <a16:creationId xmlns:a16="http://schemas.microsoft.com/office/drawing/2014/main" id="{88D3DA7D-C4B5-2335-C139-16210DEB69BC}"/>
              </a:ext>
            </a:extLst>
          </p:cNvPr>
          <p:cNvSpPr>
            <a:spLocks noGrp="1"/>
          </p:cNvSpPr>
          <p:nvPr>
            <p:ph type="title"/>
          </p:nvPr>
        </p:nvSpPr>
        <p:spPr>
          <a:xfrm>
            <a:off x="495390" y="2655812"/>
            <a:ext cx="8438217" cy="612345"/>
          </a:xfrm>
        </p:spPr>
        <p:txBody>
          <a:bodyPr/>
          <a:lstStyle/>
          <a:p>
            <a:r>
              <a:rPr lang="en-GB"/>
              <a:t>Click to edit Master title style</a:t>
            </a:r>
            <a:endParaRPr lang="en-NL"/>
          </a:p>
        </p:txBody>
      </p:sp>
      <p:sp>
        <p:nvSpPr>
          <p:cNvPr id="3" name="Subtitle 2">
            <a:extLst>
              <a:ext uri="{FF2B5EF4-FFF2-40B4-BE49-F238E27FC236}">
                <a16:creationId xmlns:a16="http://schemas.microsoft.com/office/drawing/2014/main" id="{219BDA3D-02E7-793E-EE29-93273E3B070A}"/>
              </a:ext>
            </a:extLst>
          </p:cNvPr>
          <p:cNvSpPr>
            <a:spLocks noGrp="1"/>
          </p:cNvSpPr>
          <p:nvPr>
            <p:ph type="subTitle" idx="1" hasCustomPrompt="1"/>
          </p:nvPr>
        </p:nvSpPr>
        <p:spPr>
          <a:xfrm>
            <a:off x="495390" y="3262173"/>
            <a:ext cx="8438217" cy="549176"/>
          </a:xfrm>
          <a:prstGeom prst="rect">
            <a:avLst/>
          </a:prstGeom>
        </p:spPr>
        <p:txBody>
          <a:bodyPr/>
          <a:lstStyle>
            <a:lvl1pPr marL="0" indent="0" algn="l">
              <a:buNone/>
              <a:defRPr sz="3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err="1"/>
              <a:t>OndertitelClick</a:t>
            </a:r>
            <a:r>
              <a:rPr lang="en-GB" dirty="0"/>
              <a:t> to edit Master subtitle style</a:t>
            </a:r>
            <a:endParaRPr lang="en-NL" dirty="0"/>
          </a:p>
        </p:txBody>
      </p:sp>
      <p:pic>
        <p:nvPicPr>
          <p:cNvPr id="8" name="Picture 7">
            <a:extLst>
              <a:ext uri="{FF2B5EF4-FFF2-40B4-BE49-F238E27FC236}">
                <a16:creationId xmlns:a16="http://schemas.microsoft.com/office/drawing/2014/main" id="{4F974ADF-80D1-0B13-2670-C77FB78B23FE}"/>
              </a:ext>
            </a:extLst>
          </p:cNvPr>
          <p:cNvPicPr>
            <a:picLocks noChangeAspect="1"/>
          </p:cNvPicPr>
          <p:nvPr userDrawn="1"/>
        </p:nvPicPr>
        <p:blipFill>
          <a:blip r:embed="rId2"/>
          <a:stretch>
            <a:fillRect/>
          </a:stretch>
        </p:blipFill>
        <p:spPr>
          <a:xfrm>
            <a:off x="6028566" y="4260126"/>
            <a:ext cx="2773546" cy="539301"/>
          </a:xfrm>
          <a:prstGeom prst="rect">
            <a:avLst/>
          </a:prstGeom>
        </p:spPr>
      </p:pic>
    </p:spTree>
    <p:extLst>
      <p:ext uri="{BB962C8B-B14F-4D97-AF65-F5344CB8AC3E}">
        <p14:creationId xmlns:p14="http://schemas.microsoft.com/office/powerpoint/2010/main" val="708992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kolo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dirty="0"/>
              <a:t>Titel van deze presentatie | mei 2022</a:t>
            </a:r>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
        <p:nvSpPr>
          <p:cNvPr id="6" name="Content Placeholder 5">
            <a:extLst>
              <a:ext uri="{FF2B5EF4-FFF2-40B4-BE49-F238E27FC236}">
                <a16:creationId xmlns:a16="http://schemas.microsoft.com/office/drawing/2014/main" id="{E593E3E9-56F8-6CD0-C04F-3F14B4E35DF8}"/>
              </a:ext>
            </a:extLst>
          </p:cNvPr>
          <p:cNvSpPr>
            <a:spLocks noGrp="1"/>
          </p:cNvSpPr>
          <p:nvPr>
            <p:ph sz="quarter" idx="12"/>
          </p:nvPr>
        </p:nvSpPr>
        <p:spPr>
          <a:xfrm>
            <a:off x="755650" y="1204913"/>
            <a:ext cx="7589838"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2297587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colom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dirty="0"/>
              <a:t>Titel van deze presentatie | mei 2022</a:t>
            </a:r>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
        <p:nvSpPr>
          <p:cNvPr id="6" name="Content Placeholder 5">
            <a:extLst>
              <a:ext uri="{FF2B5EF4-FFF2-40B4-BE49-F238E27FC236}">
                <a16:creationId xmlns:a16="http://schemas.microsoft.com/office/drawing/2014/main" id="{E593E3E9-56F8-6CD0-C04F-3F14B4E35DF8}"/>
              </a:ext>
            </a:extLst>
          </p:cNvPr>
          <p:cNvSpPr>
            <a:spLocks noGrp="1"/>
          </p:cNvSpPr>
          <p:nvPr>
            <p:ph sz="quarter" idx="12"/>
          </p:nvPr>
        </p:nvSpPr>
        <p:spPr>
          <a:xfrm>
            <a:off x="755650" y="1204913"/>
            <a:ext cx="3672263"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
        <p:nvSpPr>
          <p:cNvPr id="7" name="Content Placeholder 5">
            <a:extLst>
              <a:ext uri="{FF2B5EF4-FFF2-40B4-BE49-F238E27FC236}">
                <a16:creationId xmlns:a16="http://schemas.microsoft.com/office/drawing/2014/main" id="{14D6B198-95E1-767F-7A18-3F0EDCAF15D9}"/>
              </a:ext>
            </a:extLst>
          </p:cNvPr>
          <p:cNvSpPr>
            <a:spLocks noGrp="1"/>
          </p:cNvSpPr>
          <p:nvPr>
            <p:ph sz="quarter" idx="13"/>
          </p:nvPr>
        </p:nvSpPr>
        <p:spPr>
          <a:xfrm>
            <a:off x="4686033" y="1204913"/>
            <a:ext cx="3672263"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2886250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dirty="0"/>
              <a:t>Titel van deze presentatie | mei 2022</a:t>
            </a:r>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Tree>
    <p:extLst>
      <p:ext uri="{BB962C8B-B14F-4D97-AF65-F5344CB8AC3E}">
        <p14:creationId xmlns:p14="http://schemas.microsoft.com/office/powerpoint/2010/main" val="3120426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atst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397536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50B6B88-559F-2A40-B6EF-9DA291EA8625}"/>
              </a:ext>
            </a:extLst>
          </p:cNvPr>
          <p:cNvSpPr txBox="1">
            <a:spLocks/>
          </p:cNvSpPr>
          <p:nvPr userDrawn="1"/>
        </p:nvSpPr>
        <p:spPr>
          <a:xfrm>
            <a:off x="3438144" y="2697480"/>
            <a:ext cx="5586984" cy="1357745"/>
          </a:xfrm>
          <a:prstGeom prst="rect">
            <a:avLst/>
          </a:prstGeom>
        </p:spPr>
        <p:txBody>
          <a:bodyPr anchor="ctr">
            <a:normAutofit/>
          </a:bodyPr>
          <a:lstStyle>
            <a:lvl1pPr algn="r" defTabSz="685800" rtl="0" eaLnBrk="1" latinLnBrk="0" hangingPunct="1">
              <a:lnSpc>
                <a:spcPts val="4800"/>
              </a:lnSpc>
              <a:spcBef>
                <a:spcPct val="0"/>
              </a:spcBef>
              <a:buNone/>
              <a:defRPr sz="3800" b="1" kern="1200">
                <a:solidFill>
                  <a:schemeClr val="bg1"/>
                </a:solidFill>
                <a:latin typeface="+mj-lt"/>
                <a:ea typeface="+mj-ea"/>
                <a:cs typeface="+mj-cs"/>
              </a:defRPr>
            </a:lvl1pPr>
          </a:lstStyle>
          <a:p>
            <a:endParaRPr lang="en-US" dirty="0"/>
          </a:p>
        </p:txBody>
      </p:sp>
      <p:sp>
        <p:nvSpPr>
          <p:cNvPr id="8" name="Subtitle 2">
            <a:extLst>
              <a:ext uri="{FF2B5EF4-FFF2-40B4-BE49-F238E27FC236}">
                <a16:creationId xmlns:a16="http://schemas.microsoft.com/office/drawing/2014/main" id="{566E4815-1B58-B447-A9F3-FEAD7280589C}"/>
              </a:ext>
            </a:extLst>
          </p:cNvPr>
          <p:cNvSpPr txBox="1">
            <a:spLocks/>
          </p:cNvSpPr>
          <p:nvPr userDrawn="1"/>
        </p:nvSpPr>
        <p:spPr>
          <a:xfrm>
            <a:off x="5138928" y="4187952"/>
            <a:ext cx="3886200" cy="448056"/>
          </a:xfrm>
          <a:prstGeom prst="rect">
            <a:avLst/>
          </a:prstGeom>
        </p:spPr>
        <p:txBody>
          <a:bodyPr anchor="t">
            <a:normAutofit/>
          </a:bodyPr>
          <a:lstStyle>
            <a:lvl1pPr marL="0" indent="0" algn="r" defTabSz="685800" rtl="0" eaLnBrk="1" latinLnBrk="0" hangingPunct="1">
              <a:lnSpc>
                <a:spcPct val="90000"/>
              </a:lnSpc>
              <a:spcBef>
                <a:spcPts val="750"/>
              </a:spcBef>
              <a:buFont typeface="Arial" panose="020B0604020202020204" pitchFamily="34" charset="0"/>
              <a:buNone/>
              <a:defRPr sz="2200" kern="1200">
                <a:solidFill>
                  <a:schemeClr val="bg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endParaRPr lang="en-US" dirty="0"/>
          </a:p>
        </p:txBody>
      </p:sp>
      <p:sp>
        <p:nvSpPr>
          <p:cNvPr id="2" name="Title Placeholder 1">
            <a:extLst>
              <a:ext uri="{FF2B5EF4-FFF2-40B4-BE49-F238E27FC236}">
                <a16:creationId xmlns:a16="http://schemas.microsoft.com/office/drawing/2014/main" id="{A7839B95-39F7-1741-A620-62264ED29993}"/>
              </a:ext>
            </a:extLst>
          </p:cNvPr>
          <p:cNvSpPr>
            <a:spLocks noGrp="1"/>
          </p:cNvSpPr>
          <p:nvPr>
            <p:ph type="title"/>
          </p:nvPr>
        </p:nvSpPr>
        <p:spPr>
          <a:xfrm>
            <a:off x="495390" y="2655812"/>
            <a:ext cx="7238163" cy="612345"/>
          </a:xfrm>
          <a:prstGeom prst="rect">
            <a:avLst/>
          </a:prstGeom>
        </p:spPr>
        <p:txBody>
          <a:bodyPr vert="horz" lIns="91440" tIns="45720" rIns="91440" bIns="45720" rtlCol="0" anchor="t" anchorCtr="0">
            <a:noAutofit/>
          </a:bodyPr>
          <a:lstStyle/>
          <a:p>
            <a:r>
              <a:rPr lang="en-GB" dirty="0"/>
              <a:t>Click to edit Master title style</a:t>
            </a:r>
            <a:endParaRPr lang="en-NL" dirty="0"/>
          </a:p>
        </p:txBody>
      </p:sp>
      <p:pic>
        <p:nvPicPr>
          <p:cNvPr id="5" name="Picture 4">
            <a:extLst>
              <a:ext uri="{FF2B5EF4-FFF2-40B4-BE49-F238E27FC236}">
                <a16:creationId xmlns:a16="http://schemas.microsoft.com/office/drawing/2014/main" id="{7BDC0A39-DD97-7A38-3070-1AE2912919FB}"/>
              </a:ext>
            </a:extLst>
          </p:cNvPr>
          <p:cNvPicPr>
            <a:picLocks noChangeAspect="1"/>
          </p:cNvPicPr>
          <p:nvPr userDrawn="1"/>
        </p:nvPicPr>
        <p:blipFill>
          <a:blip r:embed="rId3"/>
          <a:srcRect/>
          <a:stretch/>
        </p:blipFill>
        <p:spPr>
          <a:xfrm>
            <a:off x="6817039" y="0"/>
            <a:ext cx="2322202" cy="380689"/>
          </a:xfrm>
          <a:prstGeom prst="rect">
            <a:avLst/>
          </a:prstGeom>
          <a:blipFill>
            <a:blip r:embed="rId4"/>
            <a:stretch>
              <a:fillRect/>
            </a:stretch>
          </a:blipFill>
        </p:spPr>
      </p:pic>
    </p:spTree>
    <p:extLst>
      <p:ext uri="{BB962C8B-B14F-4D97-AF65-F5344CB8AC3E}">
        <p14:creationId xmlns:p14="http://schemas.microsoft.com/office/powerpoint/2010/main" val="202734403"/>
      </p:ext>
    </p:extLst>
  </p:cSld>
  <p:clrMap bg1="lt1" tx1="dk1" bg2="lt2" tx2="dk2" accent1="accent1" accent2="accent2" accent3="accent3" accent4="accent4" accent5="accent5" accent6="accent6" hlink="hlink" folHlink="folHlink"/>
  <p:sldLayoutIdLst>
    <p:sldLayoutId id="2147483702" r:id="rId1"/>
  </p:sldLayoutIdLst>
  <p:hf hdr="0" dt="0"/>
  <p:txStyles>
    <p:titleStyle>
      <a:lvl1pPr algn="l" defTabSz="685800" rtl="0" eaLnBrk="1" latinLnBrk="0" hangingPunct="1">
        <a:lnSpc>
          <a:spcPct val="90000"/>
        </a:lnSpc>
        <a:spcBef>
          <a:spcPct val="0"/>
        </a:spcBef>
        <a:buNone/>
        <a:defRPr sz="4200" b="1" kern="1200">
          <a:solidFill>
            <a:schemeClr val="accent4"/>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C1217-9C31-A341-A9FD-9BFFADCA4CBB}"/>
              </a:ext>
            </a:extLst>
          </p:cNvPr>
          <p:cNvSpPr>
            <a:spLocks noGrp="1"/>
          </p:cNvSpPr>
          <p:nvPr>
            <p:ph type="title"/>
          </p:nvPr>
        </p:nvSpPr>
        <p:spPr>
          <a:xfrm>
            <a:off x="755650" y="595358"/>
            <a:ext cx="7577997" cy="609603"/>
          </a:xfrm>
          <a:prstGeom prst="rect">
            <a:avLst/>
          </a:prstGeom>
        </p:spPr>
        <p:txBody>
          <a:bodyPr vert="horz" lIns="0" tIns="0" rIns="0" bIns="0" rtlCol="0" anchor="t">
            <a:noAutofit/>
          </a:bodyPr>
          <a:lstStyle/>
          <a:p>
            <a:r>
              <a:rPr lang="en-GB" dirty="0"/>
              <a:t>Click to edit Master title style</a:t>
            </a:r>
            <a:endParaRPr lang="nl-NL" dirty="0"/>
          </a:p>
        </p:txBody>
      </p:sp>
      <p:sp>
        <p:nvSpPr>
          <p:cNvPr id="5" name="Footer Placeholder 4">
            <a:extLst>
              <a:ext uri="{FF2B5EF4-FFF2-40B4-BE49-F238E27FC236}">
                <a16:creationId xmlns:a16="http://schemas.microsoft.com/office/drawing/2014/main" id="{80EFC3BE-B8FB-FA47-B65F-C63A352ECC0B}"/>
              </a:ext>
            </a:extLst>
          </p:cNvPr>
          <p:cNvSpPr>
            <a:spLocks noGrp="1"/>
          </p:cNvSpPr>
          <p:nvPr>
            <p:ph type="ftr" sz="quarter" idx="3"/>
          </p:nvPr>
        </p:nvSpPr>
        <p:spPr>
          <a:xfrm>
            <a:off x="1171787" y="4768569"/>
            <a:ext cx="6484072" cy="225541"/>
          </a:xfrm>
          <a:prstGeom prst="rect">
            <a:avLst/>
          </a:prstGeom>
        </p:spPr>
        <p:txBody>
          <a:bodyPr vert="horz" wrap="none" lIns="0" tIns="0" rIns="0" bIns="0" rtlCol="0" anchor="t" anchorCtr="0"/>
          <a:lstStyle>
            <a:lvl1pPr algn="l">
              <a:defRPr sz="1000">
                <a:solidFill>
                  <a:schemeClr val="accent1"/>
                </a:solidFill>
              </a:defRPr>
            </a:lvl1pPr>
          </a:lstStyle>
          <a:p>
            <a:r>
              <a:rPr lang="nl-NL" dirty="0"/>
              <a:t>Titel van deze presentatie | mei 2022</a:t>
            </a:r>
          </a:p>
        </p:txBody>
      </p:sp>
      <p:sp>
        <p:nvSpPr>
          <p:cNvPr id="6" name="Slide Number Placeholder 5">
            <a:extLst>
              <a:ext uri="{FF2B5EF4-FFF2-40B4-BE49-F238E27FC236}">
                <a16:creationId xmlns:a16="http://schemas.microsoft.com/office/drawing/2014/main" id="{8E40C9A6-6D50-EC43-8274-BABD514D7875}"/>
              </a:ext>
            </a:extLst>
          </p:cNvPr>
          <p:cNvSpPr>
            <a:spLocks noGrp="1"/>
          </p:cNvSpPr>
          <p:nvPr>
            <p:ph type="sldNum" sz="quarter" idx="4"/>
          </p:nvPr>
        </p:nvSpPr>
        <p:spPr>
          <a:xfrm>
            <a:off x="7655859" y="4768568"/>
            <a:ext cx="702437" cy="225541"/>
          </a:xfrm>
          <a:prstGeom prst="rect">
            <a:avLst/>
          </a:prstGeom>
        </p:spPr>
        <p:txBody>
          <a:bodyPr vert="horz" wrap="none" lIns="0" tIns="0" rIns="0" bIns="0" rtlCol="0" anchor="t" anchorCtr="0"/>
          <a:lstStyle>
            <a:lvl1pPr algn="r">
              <a:defRPr sz="1000">
                <a:solidFill>
                  <a:schemeClr val="accent1"/>
                </a:solidFill>
              </a:defRPr>
            </a:lvl1pPr>
          </a:lstStyle>
          <a:p>
            <a:fld id="{E86285AD-AB3F-3543-A9B4-A6423111C7D1}" type="slidenum">
              <a:rPr lang="nl-NL" smtClean="0"/>
              <a:pPr/>
              <a:t>‹nr.›</a:t>
            </a:fld>
            <a:endParaRPr lang="nl-NL" dirty="0"/>
          </a:p>
        </p:txBody>
      </p:sp>
      <p:cxnSp>
        <p:nvCxnSpPr>
          <p:cNvPr id="8" name="Straight Connector 7">
            <a:extLst>
              <a:ext uri="{FF2B5EF4-FFF2-40B4-BE49-F238E27FC236}">
                <a16:creationId xmlns:a16="http://schemas.microsoft.com/office/drawing/2014/main" id="{CC6D98B0-D199-3E41-8A17-86D7D48B814E}"/>
              </a:ext>
            </a:extLst>
          </p:cNvPr>
          <p:cNvCxnSpPr>
            <a:cxnSpLocks/>
          </p:cNvCxnSpPr>
          <p:nvPr userDrawn="1"/>
        </p:nvCxnSpPr>
        <p:spPr>
          <a:xfrm>
            <a:off x="755650" y="4629348"/>
            <a:ext cx="7589838"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Text Placeholder 11">
            <a:extLst>
              <a:ext uri="{FF2B5EF4-FFF2-40B4-BE49-F238E27FC236}">
                <a16:creationId xmlns:a16="http://schemas.microsoft.com/office/drawing/2014/main" id="{6A92F119-A590-1B42-B96A-1DB50599002D}"/>
              </a:ext>
            </a:extLst>
          </p:cNvPr>
          <p:cNvSpPr>
            <a:spLocks noGrp="1"/>
          </p:cNvSpPr>
          <p:nvPr>
            <p:ph type="body" idx="1"/>
          </p:nvPr>
        </p:nvSpPr>
        <p:spPr>
          <a:xfrm>
            <a:off x="755650" y="1205659"/>
            <a:ext cx="7577997" cy="3197001"/>
          </a:xfrm>
          <a:prstGeom prst="rect">
            <a:avLst/>
          </a:prstGeom>
        </p:spPr>
        <p:txBody>
          <a:bodyPr vert="horz" lIns="0" tIns="0" rIns="0" bIns="0" rtlCol="0">
            <a:no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1476974071"/>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Lst>
  <p:hf hdr="0" dt="0"/>
  <p:txStyles>
    <p:titleStyle>
      <a:lvl1pPr algn="l" defTabSz="914400" rtl="0" eaLnBrk="1" latinLnBrk="0" hangingPunct="1">
        <a:lnSpc>
          <a:spcPct val="120000"/>
        </a:lnSpc>
        <a:spcBef>
          <a:spcPct val="0"/>
        </a:spcBef>
        <a:buNone/>
        <a:defRPr sz="2000" b="1" kern="1200">
          <a:solidFill>
            <a:schemeClr val="accent1"/>
          </a:solidFill>
          <a:latin typeface="+mj-lt"/>
          <a:ea typeface="+mj-ea"/>
          <a:cs typeface="+mj-cs"/>
        </a:defRPr>
      </a:lvl1pPr>
    </p:titleStyle>
    <p:bodyStyle>
      <a:lvl1pPr marL="18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1pPr>
      <a:lvl2pPr marL="36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2pPr>
      <a:lvl3pPr marL="11430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3pPr>
      <a:lvl4pPr marL="16002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4pPr>
      <a:lvl5pPr marL="20574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77" userDrawn="1">
          <p15:clr>
            <a:srgbClr val="F26B43"/>
          </p15:clr>
        </p15:guide>
        <p15:guide id="2" pos="476" userDrawn="1">
          <p15:clr>
            <a:srgbClr val="F26B43"/>
          </p15:clr>
        </p15:guide>
        <p15:guide id="3" pos="5257" userDrawn="1">
          <p15:clr>
            <a:srgbClr val="F26B43"/>
          </p15:clr>
        </p15:guide>
        <p15:guide id="4" orient="horz" pos="37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8847593"/>
      </p:ext>
    </p:extLst>
  </p:cSld>
  <p:clrMap bg1="lt1" tx1="dk1" bg2="lt2" tx2="dk2" accent1="accent1" accent2="accent2" accent3="accent3" accent4="accent4" accent5="accent5" accent6="accent6" hlink="hlink" folHlink="folHlink"/>
  <p:sldLayoutIdLst>
    <p:sldLayoutId id="2147483696" r:id="rId1"/>
  </p:sldLayoutIdLst>
  <p:hf hdr="0" dt="0"/>
  <p:txStyles>
    <p:titleStyle>
      <a:lvl1pPr algn="l" defTabSz="914400" rtl="0" eaLnBrk="1" latinLnBrk="0" hangingPunct="1">
        <a:lnSpc>
          <a:spcPct val="120000"/>
        </a:lnSpc>
        <a:spcBef>
          <a:spcPct val="0"/>
        </a:spcBef>
        <a:buNone/>
        <a:defRPr sz="4400" b="0" kern="1200">
          <a:solidFill>
            <a:schemeClr val="bg1"/>
          </a:solidFill>
          <a:latin typeface="+mj-lt"/>
          <a:ea typeface="+mj-ea"/>
          <a:cs typeface="+mj-cs"/>
        </a:defRPr>
      </a:lvl1pPr>
    </p:titleStyle>
    <p:bodyStyle>
      <a:lvl1pPr marL="180000" indent="-1800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1pPr>
      <a:lvl2pPr marL="360000" indent="-1800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2pPr>
      <a:lvl3pPr marL="11430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3pPr>
      <a:lvl4pPr marL="16002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4pPr>
      <a:lvl5pPr marL="20574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FBF79-CBA5-2257-C405-54539D265F83}"/>
              </a:ext>
            </a:extLst>
          </p:cNvPr>
          <p:cNvSpPr>
            <a:spLocks noGrp="1"/>
          </p:cNvSpPr>
          <p:nvPr>
            <p:ph type="title"/>
          </p:nvPr>
        </p:nvSpPr>
        <p:spPr/>
        <p:txBody>
          <a:bodyPr/>
          <a:lstStyle/>
          <a:p>
            <a:r>
              <a:rPr lang="nl-NL" sz="3200" dirty="0"/>
              <a:t>Voorschrift Veilig Werken aan Laagspanning</a:t>
            </a:r>
            <a:endParaRPr lang="en-NL" sz="3200" dirty="0"/>
          </a:p>
        </p:txBody>
      </p:sp>
      <p:sp>
        <p:nvSpPr>
          <p:cNvPr id="3" name="Subtitle 2">
            <a:extLst>
              <a:ext uri="{FF2B5EF4-FFF2-40B4-BE49-F238E27FC236}">
                <a16:creationId xmlns:a16="http://schemas.microsoft.com/office/drawing/2014/main" id="{97B8E79D-9329-2F2F-C5C4-8A3E8E2D59EE}"/>
              </a:ext>
            </a:extLst>
          </p:cNvPr>
          <p:cNvSpPr>
            <a:spLocks noGrp="1"/>
          </p:cNvSpPr>
          <p:nvPr>
            <p:ph type="subTitle" idx="1"/>
          </p:nvPr>
        </p:nvSpPr>
        <p:spPr/>
        <p:txBody>
          <a:bodyPr/>
          <a:lstStyle/>
          <a:p>
            <a:r>
              <a:rPr lang="nl-NL" sz="2800" dirty="0"/>
              <a:t>Branchebijeenkomst 16 april 2025</a:t>
            </a:r>
            <a:endParaRPr lang="en-NL" sz="2800" dirty="0"/>
          </a:p>
        </p:txBody>
      </p:sp>
      <p:pic>
        <p:nvPicPr>
          <p:cNvPr id="7" name="Tijdelijke aanduiding voor afbeelding 6" descr="Afbeelding met buitenshuis, hemel, boom, trein&#10;&#10;Door AI gegenereerde inhoud is mogelijk onjuist.">
            <a:extLst>
              <a:ext uri="{FF2B5EF4-FFF2-40B4-BE49-F238E27FC236}">
                <a16:creationId xmlns:a16="http://schemas.microsoft.com/office/drawing/2014/main" id="{5E0833C5-D51C-6C1B-880F-E28E1F30D758}"/>
              </a:ext>
            </a:extLst>
          </p:cNvPr>
          <p:cNvPicPr>
            <a:picLocks noGrp="1" noChangeAspect="1"/>
          </p:cNvPicPr>
          <p:nvPr>
            <p:ph type="pic" sz="quarter" idx="10"/>
          </p:nvPr>
        </p:nvPicPr>
        <p:blipFill>
          <a:blip r:embed="rId2"/>
          <a:srcRect t="28930" b="28930"/>
          <a:stretch>
            <a:fillRect/>
          </a:stretch>
        </p:blipFill>
        <p:spPr/>
      </p:pic>
    </p:spTree>
    <p:extLst>
      <p:ext uri="{BB962C8B-B14F-4D97-AF65-F5344CB8AC3E}">
        <p14:creationId xmlns:p14="http://schemas.microsoft.com/office/powerpoint/2010/main" val="825801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05F9F-C9A2-0FCC-7CEB-087BF06E51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732553-0015-45BA-D88B-5AD184260202}"/>
              </a:ext>
            </a:extLst>
          </p:cNvPr>
          <p:cNvSpPr>
            <a:spLocks noGrp="1"/>
          </p:cNvSpPr>
          <p:nvPr>
            <p:ph type="title"/>
          </p:nvPr>
        </p:nvSpPr>
        <p:spPr/>
        <p:txBody>
          <a:bodyPr/>
          <a:lstStyle/>
          <a:p>
            <a:r>
              <a:rPr lang="en-GB" dirty="0" err="1"/>
              <a:t>Programma</a:t>
            </a:r>
            <a:endParaRPr lang="en-NL" dirty="0"/>
          </a:p>
        </p:txBody>
      </p:sp>
      <p:sp>
        <p:nvSpPr>
          <p:cNvPr id="3" name="Footer Placeholder 2">
            <a:extLst>
              <a:ext uri="{FF2B5EF4-FFF2-40B4-BE49-F238E27FC236}">
                <a16:creationId xmlns:a16="http://schemas.microsoft.com/office/drawing/2014/main" id="{DD7C7D7C-E309-229C-3EF3-4EAAD0FCF9C0}"/>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14BAF84B-1866-7467-64EF-E280FDFB2023}"/>
              </a:ext>
            </a:extLst>
          </p:cNvPr>
          <p:cNvSpPr>
            <a:spLocks noGrp="1"/>
          </p:cNvSpPr>
          <p:nvPr>
            <p:ph type="sldNum" sz="quarter" idx="11"/>
          </p:nvPr>
        </p:nvSpPr>
        <p:spPr/>
        <p:txBody>
          <a:bodyPr/>
          <a:lstStyle/>
          <a:p>
            <a:fld id="{E86285AD-AB3F-3543-A9B4-A6423111C7D1}" type="slidenum">
              <a:rPr lang="nl-NL" smtClean="0"/>
              <a:pPr/>
              <a:t>2</a:t>
            </a:fld>
            <a:endParaRPr lang="nl-NL" dirty="0"/>
          </a:p>
        </p:txBody>
      </p:sp>
      <p:sp>
        <p:nvSpPr>
          <p:cNvPr id="4" name="Content Placeholder 3">
            <a:extLst>
              <a:ext uri="{FF2B5EF4-FFF2-40B4-BE49-F238E27FC236}">
                <a16:creationId xmlns:a16="http://schemas.microsoft.com/office/drawing/2014/main" id="{B3B001C6-73E7-9F1D-A9B5-12F452398213}"/>
              </a:ext>
            </a:extLst>
          </p:cNvPr>
          <p:cNvSpPr>
            <a:spLocks noGrp="1"/>
          </p:cNvSpPr>
          <p:nvPr>
            <p:ph sz="quarter" idx="12"/>
          </p:nvPr>
        </p:nvSpPr>
        <p:spPr/>
        <p:txBody>
          <a:bodyPr/>
          <a:lstStyle/>
          <a:p>
            <a:pPr marL="0" indent="0">
              <a:buNone/>
            </a:pPr>
            <a:r>
              <a:rPr lang="en-GB" dirty="0"/>
              <a:t>Opening (Thijs van Kessel)</a:t>
            </a:r>
          </a:p>
          <a:p>
            <a:pPr marL="0" indent="0">
              <a:buNone/>
            </a:pPr>
            <a:r>
              <a:rPr lang="nl-NL" dirty="0"/>
              <a:t>Inleiding (Jan Heijmans)</a:t>
            </a:r>
          </a:p>
          <a:p>
            <a:pPr marL="0" indent="0">
              <a:buNone/>
            </a:pPr>
            <a:r>
              <a:rPr lang="nl-NL" dirty="0"/>
              <a:t>Begrippen (Peter Bos)</a:t>
            </a:r>
          </a:p>
          <a:p>
            <a:pPr marL="0" indent="0">
              <a:buNone/>
            </a:pPr>
            <a:r>
              <a:rPr lang="nl-NL" dirty="0"/>
              <a:t>Veilig werken aan spoorse laagspanningsinstallaties (Erik van Norden)</a:t>
            </a:r>
          </a:p>
          <a:p>
            <a:pPr marL="0" indent="0">
              <a:buNone/>
            </a:pPr>
            <a:r>
              <a:rPr lang="nl-NL" dirty="0"/>
              <a:t>Arbeidshygiënische strategie en dringende noodzaak (Albert Holtrust)</a:t>
            </a:r>
          </a:p>
          <a:p>
            <a:pPr marL="0" indent="0">
              <a:buNone/>
            </a:pPr>
            <a:r>
              <a:rPr lang="nl-NL" dirty="0"/>
              <a:t>Organisatie (Peter Bos)</a:t>
            </a:r>
          </a:p>
          <a:p>
            <a:pPr marL="0" indent="0">
              <a:buNone/>
            </a:pPr>
            <a:r>
              <a:rPr lang="nl-NL" dirty="0"/>
              <a:t>Implementatie (Jan Heijmans)</a:t>
            </a:r>
          </a:p>
          <a:p>
            <a:pPr marL="0" indent="0">
              <a:buNone/>
            </a:pPr>
            <a:endParaRPr lang="en-NL" dirty="0"/>
          </a:p>
        </p:txBody>
      </p:sp>
      <p:sp>
        <p:nvSpPr>
          <p:cNvPr id="5" name="TextBox 4">
            <a:extLst>
              <a:ext uri="{FF2B5EF4-FFF2-40B4-BE49-F238E27FC236}">
                <a16:creationId xmlns:a16="http://schemas.microsoft.com/office/drawing/2014/main" id="{40B54959-FC04-E96D-D70C-DA04CEE2D521}"/>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6A584472-3FA4-452A-F816-89740B528B64}"/>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2896587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5F593-7299-97D3-88F6-6B99C99464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427969-73CC-7893-AE38-27E3393EDC30}"/>
              </a:ext>
            </a:extLst>
          </p:cNvPr>
          <p:cNvSpPr>
            <a:spLocks noGrp="1"/>
          </p:cNvSpPr>
          <p:nvPr>
            <p:ph type="title"/>
          </p:nvPr>
        </p:nvSpPr>
        <p:spPr/>
        <p:txBody>
          <a:bodyPr/>
          <a:lstStyle/>
          <a:p>
            <a:r>
              <a:rPr lang="en-GB" dirty="0"/>
              <a:t>Opening</a:t>
            </a:r>
            <a:endParaRPr lang="en-NL" dirty="0"/>
          </a:p>
        </p:txBody>
      </p:sp>
      <p:sp>
        <p:nvSpPr>
          <p:cNvPr id="3" name="Footer Placeholder 2">
            <a:extLst>
              <a:ext uri="{FF2B5EF4-FFF2-40B4-BE49-F238E27FC236}">
                <a16:creationId xmlns:a16="http://schemas.microsoft.com/office/drawing/2014/main" id="{95C446E3-3B50-105E-B3A7-785D44B207CC}"/>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C78CD05A-FB4A-6CD1-9E90-C381E21DC8DB}"/>
              </a:ext>
            </a:extLst>
          </p:cNvPr>
          <p:cNvSpPr>
            <a:spLocks noGrp="1"/>
          </p:cNvSpPr>
          <p:nvPr>
            <p:ph type="sldNum" sz="quarter" idx="11"/>
          </p:nvPr>
        </p:nvSpPr>
        <p:spPr/>
        <p:txBody>
          <a:bodyPr/>
          <a:lstStyle/>
          <a:p>
            <a:fld id="{E86285AD-AB3F-3543-A9B4-A6423111C7D1}" type="slidenum">
              <a:rPr lang="nl-NL" smtClean="0"/>
              <a:pPr/>
              <a:t>3</a:t>
            </a:fld>
            <a:endParaRPr lang="nl-NL" dirty="0"/>
          </a:p>
        </p:txBody>
      </p:sp>
      <p:sp>
        <p:nvSpPr>
          <p:cNvPr id="4" name="Content Placeholder 3">
            <a:extLst>
              <a:ext uri="{FF2B5EF4-FFF2-40B4-BE49-F238E27FC236}">
                <a16:creationId xmlns:a16="http://schemas.microsoft.com/office/drawing/2014/main" id="{02295767-F57A-DDDD-697F-A650E5672AD2}"/>
              </a:ext>
            </a:extLst>
          </p:cNvPr>
          <p:cNvSpPr>
            <a:spLocks noGrp="1"/>
          </p:cNvSpPr>
          <p:nvPr>
            <p:ph sz="quarter" idx="12"/>
          </p:nvPr>
        </p:nvSpPr>
        <p:spPr/>
        <p:txBody>
          <a:bodyPr/>
          <a:lstStyle/>
          <a:p>
            <a:pPr marL="0" indent="0">
              <a:buNone/>
            </a:pPr>
            <a:endParaRPr lang="en-GB" b="1" dirty="0"/>
          </a:p>
          <a:p>
            <a:pPr marL="0" indent="0">
              <a:buNone/>
            </a:pPr>
            <a:endParaRPr lang="en-GB" b="1" dirty="0"/>
          </a:p>
          <a:p>
            <a:pPr marL="0" indent="0">
              <a:buNone/>
            </a:pPr>
            <a:r>
              <a:rPr lang="en-GB" b="1" dirty="0"/>
              <a:t>Thijs van Kessel</a:t>
            </a:r>
          </a:p>
          <a:p>
            <a:pPr marL="0" indent="0">
              <a:buNone/>
            </a:pPr>
            <a:r>
              <a:rPr lang="nl-NL" dirty="0"/>
              <a:t>Directeur Railalert</a:t>
            </a:r>
            <a:endParaRPr lang="en-NL" dirty="0"/>
          </a:p>
        </p:txBody>
      </p:sp>
      <p:sp>
        <p:nvSpPr>
          <p:cNvPr id="5" name="TextBox 4">
            <a:extLst>
              <a:ext uri="{FF2B5EF4-FFF2-40B4-BE49-F238E27FC236}">
                <a16:creationId xmlns:a16="http://schemas.microsoft.com/office/drawing/2014/main" id="{80C873BF-64E6-3778-7EA0-1F8CC1A2F2C0}"/>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32F8915E-36D6-7D7B-8056-A35EF36A27A8}"/>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2347682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F2DB9E-5BEA-BF5A-069B-496058AF70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3BF954-E513-9B6B-25E1-5F257BE5518D}"/>
              </a:ext>
            </a:extLst>
          </p:cNvPr>
          <p:cNvSpPr>
            <a:spLocks noGrp="1"/>
          </p:cNvSpPr>
          <p:nvPr>
            <p:ph type="title"/>
          </p:nvPr>
        </p:nvSpPr>
        <p:spPr/>
        <p:txBody>
          <a:bodyPr/>
          <a:lstStyle/>
          <a:p>
            <a:r>
              <a:rPr lang="en-GB" dirty="0" err="1"/>
              <a:t>Inleiding</a:t>
            </a:r>
            <a:endParaRPr lang="en-NL" dirty="0"/>
          </a:p>
        </p:txBody>
      </p:sp>
      <p:sp>
        <p:nvSpPr>
          <p:cNvPr id="3" name="Footer Placeholder 2">
            <a:extLst>
              <a:ext uri="{FF2B5EF4-FFF2-40B4-BE49-F238E27FC236}">
                <a16:creationId xmlns:a16="http://schemas.microsoft.com/office/drawing/2014/main" id="{B781AD77-D0FD-3ECC-6B0A-171695D8D07D}"/>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B0CC048B-E8D7-5604-5A87-E2BD00973B50}"/>
              </a:ext>
            </a:extLst>
          </p:cNvPr>
          <p:cNvSpPr>
            <a:spLocks noGrp="1"/>
          </p:cNvSpPr>
          <p:nvPr>
            <p:ph type="sldNum" sz="quarter" idx="11"/>
          </p:nvPr>
        </p:nvSpPr>
        <p:spPr/>
        <p:txBody>
          <a:bodyPr/>
          <a:lstStyle/>
          <a:p>
            <a:fld id="{E86285AD-AB3F-3543-A9B4-A6423111C7D1}" type="slidenum">
              <a:rPr lang="nl-NL" smtClean="0"/>
              <a:pPr/>
              <a:t>4</a:t>
            </a:fld>
            <a:endParaRPr lang="nl-NL" dirty="0"/>
          </a:p>
        </p:txBody>
      </p:sp>
      <p:sp>
        <p:nvSpPr>
          <p:cNvPr id="4" name="Content Placeholder 3">
            <a:extLst>
              <a:ext uri="{FF2B5EF4-FFF2-40B4-BE49-F238E27FC236}">
                <a16:creationId xmlns:a16="http://schemas.microsoft.com/office/drawing/2014/main" id="{85AA2D13-A3F0-8D00-7805-642533D47ABC}"/>
              </a:ext>
            </a:extLst>
          </p:cNvPr>
          <p:cNvSpPr>
            <a:spLocks noGrp="1"/>
          </p:cNvSpPr>
          <p:nvPr>
            <p:ph sz="quarter" idx="12"/>
          </p:nvPr>
        </p:nvSpPr>
        <p:spPr/>
        <p:txBody>
          <a:bodyPr/>
          <a:lstStyle/>
          <a:p>
            <a:pPr marL="0" indent="0">
              <a:buNone/>
            </a:pPr>
            <a:endParaRPr lang="en-GB" b="1" dirty="0"/>
          </a:p>
          <a:p>
            <a:pPr marL="0" indent="0">
              <a:buNone/>
            </a:pPr>
            <a:endParaRPr lang="en-GB" b="1" dirty="0"/>
          </a:p>
          <a:p>
            <a:pPr marL="0" indent="0">
              <a:buNone/>
            </a:pPr>
            <a:r>
              <a:rPr lang="en-GB" b="1" dirty="0"/>
              <a:t>Jan </a:t>
            </a:r>
            <a:r>
              <a:rPr lang="en-GB" b="1" dirty="0" err="1"/>
              <a:t>Heijmans</a:t>
            </a:r>
            <a:endParaRPr lang="en-GB" b="1" dirty="0"/>
          </a:p>
          <a:p>
            <a:pPr marL="0" indent="0">
              <a:buNone/>
            </a:pPr>
            <a:r>
              <a:rPr lang="nl-NL" dirty="0"/>
              <a:t>Voorzitter Werkkamer Laagspanning</a:t>
            </a:r>
          </a:p>
          <a:p>
            <a:pPr marL="0" indent="0">
              <a:buNone/>
            </a:pPr>
            <a:r>
              <a:rPr lang="nl-NL" dirty="0"/>
              <a:t>Voorzitter Werkkamer Elektrische Veiligheid</a:t>
            </a:r>
            <a:endParaRPr lang="en-NL" dirty="0"/>
          </a:p>
        </p:txBody>
      </p:sp>
      <p:sp>
        <p:nvSpPr>
          <p:cNvPr id="5" name="TextBox 4">
            <a:extLst>
              <a:ext uri="{FF2B5EF4-FFF2-40B4-BE49-F238E27FC236}">
                <a16:creationId xmlns:a16="http://schemas.microsoft.com/office/drawing/2014/main" id="{63D4B402-926D-38A8-CF1C-A49F45EE59D1}"/>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ABB91D76-CD07-467D-5F8B-68893483CFD5}"/>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4015343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D7C77-2A2B-F5D5-171B-B12EBEA600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5E9C26-F640-F5B4-1BBC-B2B67BCB1AE8}"/>
              </a:ext>
            </a:extLst>
          </p:cNvPr>
          <p:cNvSpPr>
            <a:spLocks noGrp="1"/>
          </p:cNvSpPr>
          <p:nvPr>
            <p:ph type="title"/>
          </p:nvPr>
        </p:nvSpPr>
        <p:spPr/>
        <p:txBody>
          <a:bodyPr/>
          <a:lstStyle/>
          <a:p>
            <a:r>
              <a:rPr lang="en-GB" dirty="0"/>
              <a:t>De </a:t>
            </a:r>
            <a:r>
              <a:rPr lang="en-GB" dirty="0" err="1"/>
              <a:t>verwachtingen</a:t>
            </a:r>
            <a:r>
              <a:rPr lang="en-GB" dirty="0"/>
              <a:t> </a:t>
            </a:r>
            <a:r>
              <a:rPr lang="en-GB" dirty="0" err="1"/>
              <a:t>temperen</a:t>
            </a:r>
            <a:r>
              <a:rPr lang="en-GB" dirty="0"/>
              <a:t>…</a:t>
            </a:r>
            <a:endParaRPr lang="en-NL" dirty="0"/>
          </a:p>
        </p:txBody>
      </p:sp>
      <p:sp>
        <p:nvSpPr>
          <p:cNvPr id="3" name="Footer Placeholder 2">
            <a:extLst>
              <a:ext uri="{FF2B5EF4-FFF2-40B4-BE49-F238E27FC236}">
                <a16:creationId xmlns:a16="http://schemas.microsoft.com/office/drawing/2014/main" id="{1E9EAE3B-B165-2F6B-84D5-972AA55935DF}"/>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a:p>
            <a:endParaRPr lang="nl-NL" dirty="0"/>
          </a:p>
        </p:txBody>
      </p:sp>
      <p:sp>
        <p:nvSpPr>
          <p:cNvPr id="7" name="Slide Number Placeholder 6">
            <a:extLst>
              <a:ext uri="{FF2B5EF4-FFF2-40B4-BE49-F238E27FC236}">
                <a16:creationId xmlns:a16="http://schemas.microsoft.com/office/drawing/2014/main" id="{DF38CB97-6466-E3B7-8F87-BE0F7FF032E6}"/>
              </a:ext>
            </a:extLst>
          </p:cNvPr>
          <p:cNvSpPr>
            <a:spLocks noGrp="1"/>
          </p:cNvSpPr>
          <p:nvPr>
            <p:ph type="sldNum" sz="quarter" idx="11"/>
          </p:nvPr>
        </p:nvSpPr>
        <p:spPr/>
        <p:txBody>
          <a:bodyPr/>
          <a:lstStyle/>
          <a:p>
            <a:fld id="{E86285AD-AB3F-3543-A9B4-A6423111C7D1}" type="slidenum">
              <a:rPr lang="nl-NL" smtClean="0"/>
              <a:pPr/>
              <a:t>5</a:t>
            </a:fld>
            <a:endParaRPr lang="nl-NL" dirty="0"/>
          </a:p>
        </p:txBody>
      </p:sp>
      <p:sp>
        <p:nvSpPr>
          <p:cNvPr id="4" name="Content Placeholder 3">
            <a:extLst>
              <a:ext uri="{FF2B5EF4-FFF2-40B4-BE49-F238E27FC236}">
                <a16:creationId xmlns:a16="http://schemas.microsoft.com/office/drawing/2014/main" id="{2F5D1CD4-90FF-E470-7A84-1C0B1350381D}"/>
              </a:ext>
            </a:extLst>
          </p:cNvPr>
          <p:cNvSpPr>
            <a:spLocks noGrp="1"/>
          </p:cNvSpPr>
          <p:nvPr>
            <p:ph sz="quarter" idx="12"/>
          </p:nvPr>
        </p:nvSpPr>
        <p:spPr/>
        <p:txBody>
          <a:bodyPr/>
          <a:lstStyle/>
          <a:p>
            <a:pPr marL="0" indent="0">
              <a:buNone/>
            </a:pPr>
            <a:r>
              <a:rPr lang="nl-NL" dirty="0"/>
              <a:t>Deze presentatie gaat over het </a:t>
            </a:r>
            <a:r>
              <a:rPr lang="nl-NL" dirty="0" err="1"/>
              <a:t>Vvw-ls</a:t>
            </a:r>
            <a:r>
              <a:rPr lang="nl-NL" dirty="0"/>
              <a:t> en niet over andere onderwerpen uit het laagspanningsdossier waar de redactie van het </a:t>
            </a:r>
            <a:r>
              <a:rPr lang="nl-NL" dirty="0" err="1"/>
              <a:t>Vvw-ls</a:t>
            </a:r>
            <a:r>
              <a:rPr lang="nl-NL" dirty="0"/>
              <a:t> geen grip op heeft zoals:</a:t>
            </a:r>
          </a:p>
          <a:p>
            <a:pPr>
              <a:buFont typeface="Wingdings" panose="05000000000000000000" pitchFamily="2" charset="2"/>
              <a:buChar char="§"/>
            </a:pPr>
            <a:r>
              <a:rPr lang="nl-NL" dirty="0"/>
              <a:t>het uitvoeren van inspecties en inventarisaties in het kader van project- en onderhoudscontracten;</a:t>
            </a:r>
          </a:p>
          <a:p>
            <a:pPr>
              <a:buFont typeface="Wingdings" panose="05000000000000000000" pitchFamily="2" charset="2"/>
              <a:buChar char="§"/>
            </a:pPr>
            <a:r>
              <a:rPr lang="nl-NL" dirty="0"/>
              <a:t>de wijze waarop bedrijven de implementatie van het </a:t>
            </a:r>
            <a:r>
              <a:rPr lang="nl-NL" dirty="0" err="1"/>
              <a:t>Vvw-ls</a:t>
            </a:r>
            <a:r>
              <a:rPr lang="nl-NL" dirty="0"/>
              <a:t> aanpakken;</a:t>
            </a:r>
          </a:p>
          <a:p>
            <a:pPr>
              <a:buFont typeface="Wingdings" panose="05000000000000000000" pitchFamily="2" charset="2"/>
              <a:buChar char="§"/>
            </a:pPr>
            <a:r>
              <a:rPr lang="nl-NL" dirty="0"/>
              <a:t>het al dan niet beschikbaar zijn van documenten, waaronder V&amp;G-dossiers;</a:t>
            </a:r>
          </a:p>
          <a:p>
            <a:pPr>
              <a:buFont typeface="Wingdings" panose="05000000000000000000" pitchFamily="2" charset="2"/>
              <a:buChar char="§"/>
            </a:pPr>
            <a:r>
              <a:rPr lang="nl-NL" dirty="0"/>
              <a:t>het veilig(er) ontwerpen van nieuwe en gewijzigde installaties;</a:t>
            </a:r>
          </a:p>
          <a:p>
            <a:pPr>
              <a:buFont typeface="Wingdings" panose="05000000000000000000" pitchFamily="2" charset="2"/>
              <a:buChar char="§"/>
            </a:pPr>
            <a:r>
              <a:rPr lang="nl-NL" dirty="0"/>
              <a:t>het verbeteren van bestaande installaties.</a:t>
            </a:r>
          </a:p>
          <a:p>
            <a:pPr>
              <a:buFont typeface="Wingdings" panose="05000000000000000000" pitchFamily="2" charset="2"/>
              <a:buChar char="§"/>
            </a:pPr>
            <a:endParaRPr lang="nl-NL" dirty="0"/>
          </a:p>
          <a:p>
            <a:pPr marL="0" indent="0">
              <a:buNone/>
            </a:pPr>
            <a:endParaRPr lang="nl-NL" dirty="0"/>
          </a:p>
          <a:p>
            <a:pPr marL="0" indent="0">
              <a:buNone/>
            </a:pPr>
            <a:endParaRPr lang="nl-NL" dirty="0"/>
          </a:p>
          <a:p>
            <a:pPr marL="0" indent="0">
              <a:buNone/>
            </a:pPr>
            <a:endParaRPr lang="nl-NL" dirty="0"/>
          </a:p>
        </p:txBody>
      </p:sp>
      <p:sp>
        <p:nvSpPr>
          <p:cNvPr id="5" name="TextBox 4">
            <a:extLst>
              <a:ext uri="{FF2B5EF4-FFF2-40B4-BE49-F238E27FC236}">
                <a16:creationId xmlns:a16="http://schemas.microsoft.com/office/drawing/2014/main" id="{70A5C2EB-104C-D4F8-1B88-B2A92D772428}"/>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8172432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E4D84-95FB-F632-D7A1-5870AB30AD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C03015-1436-6AD8-36D1-1672EC54E259}"/>
              </a:ext>
            </a:extLst>
          </p:cNvPr>
          <p:cNvSpPr>
            <a:spLocks noGrp="1"/>
          </p:cNvSpPr>
          <p:nvPr>
            <p:ph type="title"/>
          </p:nvPr>
        </p:nvSpPr>
        <p:spPr/>
        <p:txBody>
          <a:bodyPr/>
          <a:lstStyle/>
          <a:p>
            <a:r>
              <a:rPr lang="en-GB" dirty="0"/>
              <a:t>Korte </a:t>
            </a:r>
            <a:r>
              <a:rPr lang="en-GB" dirty="0" err="1"/>
              <a:t>geschiedenis</a:t>
            </a:r>
            <a:endParaRPr lang="en-NL" dirty="0"/>
          </a:p>
        </p:txBody>
      </p:sp>
      <p:sp>
        <p:nvSpPr>
          <p:cNvPr id="3" name="Footer Placeholder 2">
            <a:extLst>
              <a:ext uri="{FF2B5EF4-FFF2-40B4-BE49-F238E27FC236}">
                <a16:creationId xmlns:a16="http://schemas.microsoft.com/office/drawing/2014/main" id="{CC477012-CFBB-9ACF-5E27-1D2A7DC6C84B}"/>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F8F6B306-ADD3-B75C-29AC-2E1234AED944}"/>
              </a:ext>
            </a:extLst>
          </p:cNvPr>
          <p:cNvSpPr>
            <a:spLocks noGrp="1"/>
          </p:cNvSpPr>
          <p:nvPr>
            <p:ph type="sldNum" sz="quarter" idx="11"/>
          </p:nvPr>
        </p:nvSpPr>
        <p:spPr/>
        <p:txBody>
          <a:bodyPr/>
          <a:lstStyle/>
          <a:p>
            <a:fld id="{E86285AD-AB3F-3543-A9B4-A6423111C7D1}" type="slidenum">
              <a:rPr lang="nl-NL" smtClean="0"/>
              <a:pPr/>
              <a:t>6</a:t>
            </a:fld>
            <a:endParaRPr lang="nl-NL" dirty="0"/>
          </a:p>
        </p:txBody>
      </p:sp>
      <p:sp>
        <p:nvSpPr>
          <p:cNvPr id="4" name="Content Placeholder 3">
            <a:extLst>
              <a:ext uri="{FF2B5EF4-FFF2-40B4-BE49-F238E27FC236}">
                <a16:creationId xmlns:a16="http://schemas.microsoft.com/office/drawing/2014/main" id="{9F93100A-B4E7-9B74-F5EE-65AC6B885484}"/>
              </a:ext>
            </a:extLst>
          </p:cNvPr>
          <p:cNvSpPr>
            <a:spLocks noGrp="1"/>
          </p:cNvSpPr>
          <p:nvPr>
            <p:ph sz="quarter" idx="12"/>
          </p:nvPr>
        </p:nvSpPr>
        <p:spPr/>
        <p:txBody>
          <a:bodyPr/>
          <a:lstStyle/>
          <a:p>
            <a:pPr marL="0" indent="0">
              <a:buNone/>
            </a:pPr>
            <a:r>
              <a:rPr lang="nl-NL" b="1" dirty="0"/>
              <a:t>Wat er aan vooraf ging:</a:t>
            </a:r>
          </a:p>
          <a:p>
            <a:pPr>
              <a:buFont typeface="Wingdings" panose="05000000000000000000" pitchFamily="2" charset="2"/>
              <a:buChar char="§"/>
            </a:pPr>
            <a:r>
              <a:rPr lang="nl-NL" dirty="0"/>
              <a:t>Rond 1995: eerste poging om NEN 3140 te implementeren, toen nog één NS;</a:t>
            </a:r>
          </a:p>
          <a:p>
            <a:pPr>
              <a:buFont typeface="Wingdings" panose="05000000000000000000" pitchFamily="2" charset="2"/>
              <a:buChar char="§"/>
            </a:pPr>
            <a:r>
              <a:rPr lang="nl-NL" dirty="0"/>
              <a:t>In 2018 twee onderling verschillende ProRail-richtlijnen: RLN60001-11 (treinbeveiliging) en RLN00432 (overige installaties);</a:t>
            </a:r>
          </a:p>
          <a:p>
            <a:pPr>
              <a:buFont typeface="Wingdings" panose="05000000000000000000" pitchFamily="2" charset="2"/>
              <a:buChar char="§"/>
            </a:pPr>
            <a:r>
              <a:rPr lang="nl-NL" dirty="0"/>
              <a:t>In 2020 zijn RLN00432 en RLN60001-11 samengevoegd tot ProRail-richtlijn RLN00444;</a:t>
            </a:r>
          </a:p>
          <a:p>
            <a:pPr>
              <a:buFont typeface="Wingdings" panose="05000000000000000000" pitchFamily="2" charset="2"/>
              <a:buChar char="§"/>
            </a:pPr>
            <a:r>
              <a:rPr lang="nl-NL" dirty="0"/>
              <a:t>In 2021 overgang van veiligheidsregelgeving van ProRail naar railAlert;</a:t>
            </a:r>
          </a:p>
          <a:p>
            <a:pPr>
              <a:buFont typeface="Wingdings" panose="05000000000000000000" pitchFamily="2" charset="2"/>
              <a:buChar char="§"/>
            </a:pPr>
            <a:r>
              <a:rPr lang="nl-NL" dirty="0"/>
              <a:t>In 2021 is de NEN 3140 in de Arbocatalogus Spoor opgenomen;</a:t>
            </a:r>
          </a:p>
          <a:p>
            <a:pPr>
              <a:buFont typeface="Wingdings" panose="05000000000000000000" pitchFamily="2" charset="2"/>
              <a:buChar char="§"/>
            </a:pPr>
            <a:r>
              <a:rPr lang="nl-NL" dirty="0"/>
              <a:t>Begin 2025 is het </a:t>
            </a:r>
            <a:r>
              <a:rPr lang="nl-NL" dirty="0" err="1"/>
              <a:t>Vvw-ls</a:t>
            </a:r>
            <a:r>
              <a:rPr lang="nl-NL" dirty="0"/>
              <a:t> door de NLA getoetst en </a:t>
            </a:r>
            <a:r>
              <a:rPr lang="nl-NL" dirty="0" err="1"/>
              <a:t>goedbevonden</a:t>
            </a:r>
            <a:r>
              <a:rPr lang="nl-NL" dirty="0"/>
              <a:t>.</a:t>
            </a:r>
          </a:p>
          <a:p>
            <a:endParaRPr lang="nl-NL" dirty="0"/>
          </a:p>
          <a:p>
            <a:endParaRPr lang="nl-NL" dirty="0"/>
          </a:p>
          <a:p>
            <a:endParaRPr lang="en-NL" dirty="0"/>
          </a:p>
        </p:txBody>
      </p:sp>
      <p:sp>
        <p:nvSpPr>
          <p:cNvPr id="5" name="TextBox 4">
            <a:extLst>
              <a:ext uri="{FF2B5EF4-FFF2-40B4-BE49-F238E27FC236}">
                <a16:creationId xmlns:a16="http://schemas.microsoft.com/office/drawing/2014/main" id="{BE80F7C7-D60F-4379-4444-12BCA1B88D7A}"/>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22152504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D1E989-26EA-B222-537B-980B74310A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EB41DD-C886-5B16-84CD-86A41F37DDD4}"/>
              </a:ext>
            </a:extLst>
          </p:cNvPr>
          <p:cNvSpPr>
            <a:spLocks noGrp="1"/>
          </p:cNvSpPr>
          <p:nvPr>
            <p:ph type="title"/>
          </p:nvPr>
        </p:nvSpPr>
        <p:spPr/>
        <p:txBody>
          <a:bodyPr/>
          <a:lstStyle/>
          <a:p>
            <a:r>
              <a:rPr lang="en-GB" dirty="0" err="1"/>
              <a:t>Huidige</a:t>
            </a:r>
            <a:r>
              <a:rPr lang="en-GB" dirty="0"/>
              <a:t> </a:t>
            </a:r>
            <a:r>
              <a:rPr lang="en-GB" dirty="0" err="1"/>
              <a:t>situatie</a:t>
            </a:r>
            <a:r>
              <a:rPr lang="en-GB" dirty="0"/>
              <a:t>: NEN 3140</a:t>
            </a:r>
            <a:endParaRPr lang="en-NL" dirty="0"/>
          </a:p>
        </p:txBody>
      </p:sp>
      <p:sp>
        <p:nvSpPr>
          <p:cNvPr id="3" name="Footer Placeholder 2">
            <a:extLst>
              <a:ext uri="{FF2B5EF4-FFF2-40B4-BE49-F238E27FC236}">
                <a16:creationId xmlns:a16="http://schemas.microsoft.com/office/drawing/2014/main" id="{84297C46-E76C-202E-B7A8-585AD6046D4C}"/>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C6C54F53-0563-C5FD-026D-C4E83E3D0B58}"/>
              </a:ext>
            </a:extLst>
          </p:cNvPr>
          <p:cNvSpPr>
            <a:spLocks noGrp="1"/>
          </p:cNvSpPr>
          <p:nvPr>
            <p:ph type="sldNum" sz="quarter" idx="11"/>
          </p:nvPr>
        </p:nvSpPr>
        <p:spPr/>
        <p:txBody>
          <a:bodyPr/>
          <a:lstStyle/>
          <a:p>
            <a:fld id="{E86285AD-AB3F-3543-A9B4-A6423111C7D1}" type="slidenum">
              <a:rPr lang="nl-NL" smtClean="0"/>
              <a:pPr/>
              <a:t>7</a:t>
            </a:fld>
            <a:endParaRPr lang="nl-NL" dirty="0"/>
          </a:p>
        </p:txBody>
      </p:sp>
      <p:sp>
        <p:nvSpPr>
          <p:cNvPr id="4" name="Content Placeholder 3">
            <a:extLst>
              <a:ext uri="{FF2B5EF4-FFF2-40B4-BE49-F238E27FC236}">
                <a16:creationId xmlns:a16="http://schemas.microsoft.com/office/drawing/2014/main" id="{06FB7ED8-4732-4972-6F69-6A3B68C3B118}"/>
              </a:ext>
            </a:extLst>
          </p:cNvPr>
          <p:cNvSpPr>
            <a:spLocks noGrp="1"/>
          </p:cNvSpPr>
          <p:nvPr>
            <p:ph sz="quarter" idx="12"/>
          </p:nvPr>
        </p:nvSpPr>
        <p:spPr/>
        <p:txBody>
          <a:bodyPr/>
          <a:lstStyle/>
          <a:p>
            <a:pPr marL="0" indent="0">
              <a:buNone/>
            </a:pPr>
            <a:r>
              <a:rPr lang="nl-NL" dirty="0"/>
              <a:t>De NEN 3140 is in 2021 in de Arbocatalogus Spoor opgenomen.</a:t>
            </a:r>
          </a:p>
          <a:p>
            <a:pPr marL="0" indent="0">
              <a:buNone/>
            </a:pPr>
            <a:r>
              <a:rPr lang="nl-NL" dirty="0"/>
              <a:t>In de contractvoorwaarden van ProRail is de NEN 3140 al langer voorgeschreven.</a:t>
            </a:r>
          </a:p>
          <a:p>
            <a:pPr marL="0" indent="0">
              <a:buNone/>
            </a:pPr>
            <a:endParaRPr lang="nl-NL" dirty="0"/>
          </a:p>
          <a:p>
            <a:pPr marL="0" indent="0">
              <a:buNone/>
            </a:pPr>
            <a:r>
              <a:rPr lang="nl-NL" dirty="0"/>
              <a:t>Maar…</a:t>
            </a:r>
          </a:p>
          <a:p>
            <a:r>
              <a:rPr lang="nl-NL" dirty="0"/>
              <a:t>De implementatie verschilt sterk per bedrijf: sommige bedrijven zijn al heel ver, andere bedrijven staan nog aan het begin.</a:t>
            </a:r>
          </a:p>
          <a:p>
            <a:r>
              <a:rPr lang="nl-NL" dirty="0"/>
              <a:t>Er is onduidelijkheid over rollen, verantwoordelijkheden en onderlinge relaties.</a:t>
            </a:r>
          </a:p>
          <a:p>
            <a:pPr marL="0" indent="0">
              <a:buNone/>
            </a:pPr>
            <a:endParaRPr lang="nl-NL" dirty="0"/>
          </a:p>
          <a:p>
            <a:pPr marL="0" indent="0">
              <a:buNone/>
            </a:pPr>
            <a:r>
              <a:rPr lang="nl-NL" dirty="0"/>
              <a:t>Met de introductie van het </a:t>
            </a:r>
            <a:r>
              <a:rPr lang="nl-NL" dirty="0" err="1"/>
              <a:t>Vvw-ls</a:t>
            </a:r>
            <a:r>
              <a:rPr lang="nl-NL" dirty="0"/>
              <a:t> wordt een implementatietraject gestart met als doel de rollen, verantwoordelijkheden en onderlinge relaties voor de gehele branche eenduidig in te richten – wat niet betekent dat alle bedrijven op dezelfde wijze moet worden ingericht.</a:t>
            </a:r>
          </a:p>
          <a:p>
            <a:pPr marL="0" indent="0">
              <a:buNone/>
            </a:pPr>
            <a:endParaRPr lang="nl-NL" dirty="0"/>
          </a:p>
        </p:txBody>
      </p:sp>
      <p:sp>
        <p:nvSpPr>
          <p:cNvPr id="5" name="TextBox 4">
            <a:extLst>
              <a:ext uri="{FF2B5EF4-FFF2-40B4-BE49-F238E27FC236}">
                <a16:creationId xmlns:a16="http://schemas.microsoft.com/office/drawing/2014/main" id="{4930A8A3-7CD3-C8BE-5CAA-E6AA59620570}"/>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44411E77-2219-11E8-6BA0-D12C764100B1}"/>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3231596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09CC3-9367-E462-634C-3E2C9F97D3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EAC053-1D03-2876-906D-D5E58D7082DA}"/>
              </a:ext>
            </a:extLst>
          </p:cNvPr>
          <p:cNvSpPr>
            <a:spLocks noGrp="1"/>
          </p:cNvSpPr>
          <p:nvPr>
            <p:ph type="title"/>
          </p:nvPr>
        </p:nvSpPr>
        <p:spPr/>
        <p:txBody>
          <a:bodyPr/>
          <a:lstStyle/>
          <a:p>
            <a:r>
              <a:rPr lang="en-GB" dirty="0" err="1"/>
              <a:t>Bedrijfsvoering</a:t>
            </a:r>
            <a:endParaRPr lang="en-NL" dirty="0"/>
          </a:p>
        </p:txBody>
      </p:sp>
      <p:sp>
        <p:nvSpPr>
          <p:cNvPr id="3" name="Footer Placeholder 2">
            <a:extLst>
              <a:ext uri="{FF2B5EF4-FFF2-40B4-BE49-F238E27FC236}">
                <a16:creationId xmlns:a16="http://schemas.microsoft.com/office/drawing/2014/main" id="{2089DF7E-65E4-888E-C09A-FA71AC86B2CB}"/>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B00D371C-D72E-19F3-FA69-126D08ECC46B}"/>
              </a:ext>
            </a:extLst>
          </p:cNvPr>
          <p:cNvSpPr>
            <a:spLocks noGrp="1"/>
          </p:cNvSpPr>
          <p:nvPr>
            <p:ph type="sldNum" sz="quarter" idx="11"/>
          </p:nvPr>
        </p:nvSpPr>
        <p:spPr/>
        <p:txBody>
          <a:bodyPr/>
          <a:lstStyle/>
          <a:p>
            <a:fld id="{E86285AD-AB3F-3543-A9B4-A6423111C7D1}" type="slidenum">
              <a:rPr lang="nl-NL" smtClean="0"/>
              <a:pPr/>
              <a:t>8</a:t>
            </a:fld>
            <a:endParaRPr lang="nl-NL" dirty="0"/>
          </a:p>
        </p:txBody>
      </p:sp>
      <p:sp>
        <p:nvSpPr>
          <p:cNvPr id="4" name="Content Placeholder 3">
            <a:extLst>
              <a:ext uri="{FF2B5EF4-FFF2-40B4-BE49-F238E27FC236}">
                <a16:creationId xmlns:a16="http://schemas.microsoft.com/office/drawing/2014/main" id="{909F675F-5B8E-4A41-97FF-DCD948A85321}"/>
              </a:ext>
            </a:extLst>
          </p:cNvPr>
          <p:cNvSpPr>
            <a:spLocks noGrp="1"/>
          </p:cNvSpPr>
          <p:nvPr>
            <p:ph sz="quarter" idx="12"/>
          </p:nvPr>
        </p:nvSpPr>
        <p:spPr/>
        <p:txBody>
          <a:bodyPr/>
          <a:lstStyle/>
          <a:p>
            <a:pPr marL="0" indent="0">
              <a:buNone/>
            </a:pPr>
            <a:r>
              <a:rPr lang="en-GB" dirty="0"/>
              <a:t>Het </a:t>
            </a:r>
            <a:r>
              <a:rPr lang="en-GB" dirty="0" err="1"/>
              <a:t>Vvw</a:t>
            </a:r>
            <a:r>
              <a:rPr lang="en-GB" dirty="0"/>
              <a:t>-ls </a:t>
            </a:r>
            <a:r>
              <a:rPr lang="en-GB" dirty="0" err="1"/>
              <a:t>beschrijft</a:t>
            </a:r>
            <a:r>
              <a:rPr lang="en-GB" dirty="0"/>
              <a:t> de </a:t>
            </a:r>
            <a:r>
              <a:rPr lang="en-GB" dirty="0" err="1"/>
              <a:t>bedrijfsvoering</a:t>
            </a:r>
            <a:r>
              <a:rPr lang="en-GB" dirty="0"/>
              <a:t> van de </a:t>
            </a:r>
            <a:r>
              <a:rPr lang="en-GB" dirty="0" err="1"/>
              <a:t>laagspanningsinstallaties</a:t>
            </a:r>
            <a:r>
              <a:rPr lang="en-GB" b="1" dirty="0"/>
              <a:t> </a:t>
            </a:r>
            <a:r>
              <a:rPr lang="en-GB" dirty="0"/>
              <a:t>van </a:t>
            </a:r>
            <a:r>
              <a:rPr lang="en-GB" b="1" dirty="0" err="1"/>
              <a:t>ProRail</a:t>
            </a:r>
            <a:r>
              <a:rPr lang="en-GB" b="1" dirty="0"/>
              <a:t> </a:t>
            </a:r>
            <a:r>
              <a:rPr lang="en-GB" b="1" dirty="0" err="1"/>
              <a:t>Assetmanagement</a:t>
            </a:r>
            <a:r>
              <a:rPr lang="en-GB" b="1" dirty="0"/>
              <a:t> (AM)</a:t>
            </a:r>
            <a:r>
              <a:rPr lang="en-GB" dirty="0"/>
              <a:t>:</a:t>
            </a:r>
          </a:p>
          <a:p>
            <a:pPr>
              <a:buFont typeface="Wingdings" panose="05000000000000000000" pitchFamily="2" charset="2"/>
              <a:buChar char="§"/>
            </a:pPr>
            <a:r>
              <a:rPr lang="nl-NL" dirty="0"/>
              <a:t>werkzaamheden aan, met of nabij de installaties ten behoeve van onderhoud, storingsherstel, nieuwbouw, wijziging, inspectie en beheer;</a:t>
            </a:r>
          </a:p>
          <a:p>
            <a:pPr>
              <a:buFont typeface="Wingdings" panose="05000000000000000000" pitchFamily="2" charset="2"/>
              <a:buChar char="§"/>
            </a:pPr>
            <a:r>
              <a:rPr lang="nl-NL" dirty="0"/>
              <a:t>gebruik en onderhoud van de daarbij gebruikte elektrische arbeidsmiddelen.</a:t>
            </a:r>
          </a:p>
          <a:p>
            <a:pPr>
              <a:buFont typeface="Wingdings" panose="05000000000000000000" pitchFamily="2" charset="2"/>
              <a:buChar char="§"/>
            </a:pPr>
            <a:endParaRPr lang="nl-NL" dirty="0"/>
          </a:p>
          <a:p>
            <a:pPr marL="0" indent="0">
              <a:buNone/>
            </a:pPr>
            <a:r>
              <a:rPr lang="nl-NL" dirty="0"/>
              <a:t>De doelgroep bestaat uit:</a:t>
            </a:r>
          </a:p>
          <a:p>
            <a:pPr>
              <a:buFont typeface="Wingdings" panose="05000000000000000000" pitchFamily="2" charset="2"/>
              <a:buChar char="§"/>
            </a:pPr>
            <a:r>
              <a:rPr lang="nl-NL" dirty="0"/>
              <a:t>beheerders en overige medewerkers van ProRail;</a:t>
            </a:r>
          </a:p>
          <a:p>
            <a:pPr>
              <a:buFont typeface="Wingdings" panose="05000000000000000000" pitchFamily="2" charset="2"/>
              <a:buChar char="§"/>
            </a:pPr>
            <a:r>
              <a:rPr lang="nl-NL" dirty="0"/>
              <a:t>door ProRail gedelegeerde opdrachtgevers;</a:t>
            </a:r>
          </a:p>
          <a:p>
            <a:pPr>
              <a:buFont typeface="Wingdings" panose="05000000000000000000" pitchFamily="2" charset="2"/>
              <a:buChar char="§"/>
            </a:pPr>
            <a:r>
              <a:rPr lang="nl-NL" dirty="0"/>
              <a:t>opdrachtnemers en hun onderaannemers.</a:t>
            </a:r>
          </a:p>
        </p:txBody>
      </p:sp>
      <p:sp>
        <p:nvSpPr>
          <p:cNvPr id="5" name="TextBox 4">
            <a:extLst>
              <a:ext uri="{FF2B5EF4-FFF2-40B4-BE49-F238E27FC236}">
                <a16:creationId xmlns:a16="http://schemas.microsoft.com/office/drawing/2014/main" id="{5A07BDA7-098F-2D1C-68FB-44315ED714AF}"/>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60A72CBF-82CA-4327-D439-F42F34B6E230}"/>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3526556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07F9D-F473-E44E-3DEF-0B33AEE583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AE03D9-8657-4B3F-B4E9-A90C2F29C9B6}"/>
              </a:ext>
            </a:extLst>
          </p:cNvPr>
          <p:cNvSpPr>
            <a:spLocks noGrp="1"/>
          </p:cNvSpPr>
          <p:nvPr>
            <p:ph type="title"/>
          </p:nvPr>
        </p:nvSpPr>
        <p:spPr/>
        <p:txBody>
          <a:bodyPr/>
          <a:lstStyle/>
          <a:p>
            <a:r>
              <a:rPr lang="en-GB" dirty="0" err="1"/>
              <a:t>Relatie</a:t>
            </a:r>
            <a:r>
              <a:rPr lang="en-GB" dirty="0"/>
              <a:t> met </a:t>
            </a:r>
            <a:r>
              <a:rPr lang="en-GB" dirty="0" err="1"/>
              <a:t>wetgeving</a:t>
            </a:r>
            <a:r>
              <a:rPr lang="en-GB" dirty="0"/>
              <a:t>, </a:t>
            </a:r>
            <a:r>
              <a:rPr lang="en-GB" dirty="0" err="1"/>
              <a:t>normen</a:t>
            </a:r>
            <a:r>
              <a:rPr lang="en-GB" dirty="0"/>
              <a:t> </a:t>
            </a:r>
            <a:r>
              <a:rPr lang="en-GB" dirty="0" err="1"/>
              <a:t>en</a:t>
            </a:r>
            <a:r>
              <a:rPr lang="en-GB" dirty="0"/>
              <a:t> </a:t>
            </a:r>
            <a:r>
              <a:rPr lang="en-GB" dirty="0" err="1"/>
              <a:t>arbocatalogus</a:t>
            </a:r>
            <a:endParaRPr lang="en-NL" dirty="0"/>
          </a:p>
        </p:txBody>
      </p:sp>
      <p:sp>
        <p:nvSpPr>
          <p:cNvPr id="3" name="Footer Placeholder 2">
            <a:extLst>
              <a:ext uri="{FF2B5EF4-FFF2-40B4-BE49-F238E27FC236}">
                <a16:creationId xmlns:a16="http://schemas.microsoft.com/office/drawing/2014/main" id="{9366DD4B-B22B-8164-28A4-CF87FE202393}"/>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85D9074F-D1BE-3AC8-C311-5F75A6D97EC1}"/>
              </a:ext>
            </a:extLst>
          </p:cNvPr>
          <p:cNvSpPr>
            <a:spLocks noGrp="1"/>
          </p:cNvSpPr>
          <p:nvPr>
            <p:ph type="sldNum" sz="quarter" idx="11"/>
          </p:nvPr>
        </p:nvSpPr>
        <p:spPr/>
        <p:txBody>
          <a:bodyPr/>
          <a:lstStyle/>
          <a:p>
            <a:fld id="{E86285AD-AB3F-3543-A9B4-A6423111C7D1}" type="slidenum">
              <a:rPr lang="nl-NL" smtClean="0"/>
              <a:pPr/>
              <a:t>9</a:t>
            </a:fld>
            <a:endParaRPr lang="nl-NL" dirty="0"/>
          </a:p>
        </p:txBody>
      </p:sp>
      <p:sp>
        <p:nvSpPr>
          <p:cNvPr id="4" name="Content Placeholder 3">
            <a:extLst>
              <a:ext uri="{FF2B5EF4-FFF2-40B4-BE49-F238E27FC236}">
                <a16:creationId xmlns:a16="http://schemas.microsoft.com/office/drawing/2014/main" id="{77D8E677-C85C-F788-ECAA-05AB45D88598}"/>
              </a:ext>
            </a:extLst>
          </p:cNvPr>
          <p:cNvSpPr>
            <a:spLocks noGrp="1"/>
          </p:cNvSpPr>
          <p:nvPr>
            <p:ph sz="quarter" idx="12"/>
          </p:nvPr>
        </p:nvSpPr>
        <p:spPr/>
        <p:txBody>
          <a:bodyPr/>
          <a:lstStyle/>
          <a:p>
            <a:pPr marL="0" indent="0">
              <a:buNone/>
            </a:pPr>
            <a:r>
              <a:rPr lang="nl-NL" dirty="0"/>
              <a:t>Het </a:t>
            </a:r>
            <a:r>
              <a:rPr lang="nl-NL" dirty="0" err="1"/>
              <a:t>Vvw-ls</a:t>
            </a:r>
            <a:r>
              <a:rPr lang="nl-NL" dirty="0"/>
              <a:t>:</a:t>
            </a:r>
          </a:p>
          <a:p>
            <a:pPr>
              <a:buFont typeface="Wingdings" panose="05000000000000000000" pitchFamily="2" charset="2"/>
              <a:buChar char="§"/>
            </a:pPr>
            <a:r>
              <a:rPr lang="nl-NL" dirty="0"/>
              <a:t>is de invulling van artikel 3.5 van het Arbeidsomstandighedenbesluit;</a:t>
            </a:r>
          </a:p>
          <a:p>
            <a:pPr>
              <a:buFont typeface="Wingdings" panose="05000000000000000000" pitchFamily="2" charset="2"/>
              <a:buChar char="§"/>
            </a:pPr>
            <a:r>
              <a:rPr lang="nl-NL" dirty="0"/>
              <a:t>is gebaseerd op de geharmoniseerde Europese norm EN 50110-1;</a:t>
            </a:r>
          </a:p>
          <a:p>
            <a:pPr>
              <a:buFont typeface="Wingdings" panose="05000000000000000000" pitchFamily="2" charset="2"/>
              <a:buChar char="§"/>
            </a:pPr>
            <a:r>
              <a:rPr lang="nl-NL" dirty="0"/>
              <a:t>is de invulling van het NVW voor het aspect laagspanning;</a:t>
            </a:r>
          </a:p>
          <a:p>
            <a:pPr>
              <a:buFont typeface="Wingdings" panose="05000000000000000000" pitchFamily="2" charset="2"/>
              <a:buChar char="§"/>
            </a:pPr>
            <a:r>
              <a:rPr lang="nl-NL" dirty="0"/>
              <a:t>vervangt de NEN 3140 in de Arbocatalogus Spoor;</a:t>
            </a:r>
          </a:p>
          <a:p>
            <a:pPr>
              <a:buFont typeface="Wingdings" panose="05000000000000000000" pitchFamily="2" charset="2"/>
              <a:buChar char="§"/>
            </a:pPr>
            <a:r>
              <a:rPr lang="nl-NL" dirty="0"/>
              <a:t>houdt rekening met de specifieke installaties, procedures en processen bij het spoor;</a:t>
            </a:r>
          </a:p>
          <a:p>
            <a:pPr>
              <a:buFont typeface="Wingdings" panose="05000000000000000000" pitchFamily="2" charset="2"/>
              <a:buChar char="§"/>
            </a:pPr>
            <a:r>
              <a:rPr lang="nl-NL" dirty="0"/>
              <a:t>zorgt voor eenduidig werken in de sector;</a:t>
            </a:r>
          </a:p>
          <a:p>
            <a:pPr>
              <a:buFont typeface="Wingdings" panose="05000000000000000000" pitchFamily="2" charset="2"/>
              <a:buChar char="§"/>
            </a:pPr>
            <a:r>
              <a:rPr lang="nl-NL" dirty="0"/>
              <a:t>is positief getoetst door de Arbeidsinspectie (NLA);</a:t>
            </a:r>
          </a:p>
          <a:p>
            <a:pPr>
              <a:buFont typeface="Wingdings" panose="05000000000000000000" pitchFamily="2" charset="2"/>
              <a:buChar char="§"/>
            </a:pPr>
            <a:r>
              <a:rPr lang="nl-NL" dirty="0"/>
              <a:t>wordt de richtlijn bij werkbezoeken door de NLA.</a:t>
            </a:r>
          </a:p>
        </p:txBody>
      </p:sp>
      <p:sp>
        <p:nvSpPr>
          <p:cNvPr id="5" name="TextBox 4">
            <a:extLst>
              <a:ext uri="{FF2B5EF4-FFF2-40B4-BE49-F238E27FC236}">
                <a16:creationId xmlns:a16="http://schemas.microsoft.com/office/drawing/2014/main" id="{549FABD2-8149-95AB-2C30-06C62AEF05F4}"/>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38263A82-4002-ED7E-4A7B-9500BEC03801}"/>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5500007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2C852-41C7-1A5F-ABED-99B05D84C7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2B50EF-51F8-CDC8-027B-B0F9942F9956}"/>
              </a:ext>
            </a:extLst>
          </p:cNvPr>
          <p:cNvSpPr>
            <a:spLocks noGrp="1"/>
          </p:cNvSpPr>
          <p:nvPr>
            <p:ph type="title"/>
          </p:nvPr>
        </p:nvSpPr>
        <p:spPr/>
        <p:txBody>
          <a:bodyPr/>
          <a:lstStyle/>
          <a:p>
            <a:r>
              <a:rPr lang="en-GB" dirty="0" err="1"/>
              <a:t>Spoorspecifiek</a:t>
            </a:r>
            <a:endParaRPr lang="en-NL" dirty="0"/>
          </a:p>
        </p:txBody>
      </p:sp>
      <p:sp>
        <p:nvSpPr>
          <p:cNvPr id="3" name="Footer Placeholder 2">
            <a:extLst>
              <a:ext uri="{FF2B5EF4-FFF2-40B4-BE49-F238E27FC236}">
                <a16:creationId xmlns:a16="http://schemas.microsoft.com/office/drawing/2014/main" id="{E1B88915-5A7F-829C-172C-A544C28527CD}"/>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D9FF8877-12D3-0F8F-0365-C7DC12A074BA}"/>
              </a:ext>
            </a:extLst>
          </p:cNvPr>
          <p:cNvSpPr>
            <a:spLocks noGrp="1"/>
          </p:cNvSpPr>
          <p:nvPr>
            <p:ph type="sldNum" sz="quarter" idx="11"/>
          </p:nvPr>
        </p:nvSpPr>
        <p:spPr/>
        <p:txBody>
          <a:bodyPr/>
          <a:lstStyle/>
          <a:p>
            <a:fld id="{E86285AD-AB3F-3543-A9B4-A6423111C7D1}" type="slidenum">
              <a:rPr lang="nl-NL" smtClean="0"/>
              <a:pPr/>
              <a:t>10</a:t>
            </a:fld>
            <a:endParaRPr lang="nl-NL" dirty="0"/>
          </a:p>
        </p:txBody>
      </p:sp>
      <p:sp>
        <p:nvSpPr>
          <p:cNvPr id="4" name="Content Placeholder 3">
            <a:extLst>
              <a:ext uri="{FF2B5EF4-FFF2-40B4-BE49-F238E27FC236}">
                <a16:creationId xmlns:a16="http://schemas.microsoft.com/office/drawing/2014/main" id="{61DDD6E7-D4E9-97CB-9780-23E9313E4C4D}"/>
              </a:ext>
            </a:extLst>
          </p:cNvPr>
          <p:cNvSpPr>
            <a:spLocks noGrp="1"/>
          </p:cNvSpPr>
          <p:nvPr>
            <p:ph sz="quarter" idx="12"/>
          </p:nvPr>
        </p:nvSpPr>
        <p:spPr/>
        <p:txBody>
          <a:bodyPr/>
          <a:lstStyle/>
          <a:p>
            <a:pPr marL="0" indent="0">
              <a:buNone/>
            </a:pPr>
            <a:r>
              <a:rPr lang="nl-NL" dirty="0"/>
              <a:t>Het </a:t>
            </a:r>
            <a:r>
              <a:rPr lang="nl-NL" dirty="0" err="1"/>
              <a:t>Vvw-ls</a:t>
            </a:r>
            <a:r>
              <a:rPr lang="nl-NL" dirty="0"/>
              <a:t> is specifiek geschreven voor de spoorse laagspanningsinstallaties:</a:t>
            </a:r>
          </a:p>
          <a:p>
            <a:pPr>
              <a:buFont typeface="Wingdings" panose="05000000000000000000" pitchFamily="2" charset="2"/>
              <a:buChar char="§"/>
            </a:pPr>
            <a:r>
              <a:rPr lang="nl-NL" dirty="0"/>
              <a:t>gebaseerd op de wijze waarop werkzaamheden in de branche worden geregeld in voorschriften en contracten;</a:t>
            </a:r>
          </a:p>
          <a:p>
            <a:pPr>
              <a:buFont typeface="Wingdings" panose="05000000000000000000" pitchFamily="2" charset="2"/>
              <a:buChar char="§"/>
            </a:pPr>
            <a:r>
              <a:rPr lang="nl-NL" dirty="0"/>
              <a:t>volgt de manier waarop de partijen zijn georganiseerd;</a:t>
            </a:r>
          </a:p>
          <a:p>
            <a:pPr>
              <a:buFont typeface="Wingdings" panose="05000000000000000000" pitchFamily="2" charset="2"/>
              <a:buChar char="§"/>
            </a:pPr>
            <a:r>
              <a:rPr lang="nl-NL" dirty="0"/>
              <a:t>houdt rekening met de vaak bijzondere aard van de installaties en gaat ook over </a:t>
            </a:r>
            <a:r>
              <a:rPr lang="nl-NL" dirty="0" err="1"/>
              <a:t>spoorspecifieke</a:t>
            </a:r>
            <a:r>
              <a:rPr lang="nl-NL" dirty="0"/>
              <a:t> zaken als buitendienststellingskaders, het meldcentrum van ProRail en dubbelbenige spoorstroomlopen…</a:t>
            </a:r>
          </a:p>
          <a:p>
            <a:pPr>
              <a:buFont typeface="Wingdings" panose="05000000000000000000" pitchFamily="2" charset="2"/>
              <a:buChar char="§"/>
            </a:pPr>
            <a:endParaRPr lang="nl-NL" dirty="0"/>
          </a:p>
          <a:p>
            <a:pPr marL="0" indent="0">
              <a:buNone/>
            </a:pPr>
            <a:r>
              <a:rPr lang="nl-NL" dirty="0"/>
              <a:t>De NEN 3140 kent een aantal zeer gedetailleerde paragrafen met technische eisen, die niet ontleend zijn aan de EN 50110-1. Deze paragrafen staan niet in het </a:t>
            </a:r>
            <a:r>
              <a:rPr lang="nl-NL" dirty="0" err="1"/>
              <a:t>Vvw-ls</a:t>
            </a:r>
            <a:r>
              <a:rPr lang="nl-NL" dirty="0"/>
              <a:t>. Dit soort eisen hoort bijvoorbeeld thuis in de bedrijfsvoorschriften van ProRail.</a:t>
            </a:r>
          </a:p>
          <a:p>
            <a:pPr>
              <a:buFont typeface="Wingdings" panose="05000000000000000000" pitchFamily="2" charset="2"/>
              <a:buChar char="§"/>
            </a:pPr>
            <a:endParaRPr lang="nl-NL" dirty="0"/>
          </a:p>
          <a:p>
            <a:pPr marL="0" indent="0">
              <a:buNone/>
            </a:pPr>
            <a:endParaRPr lang="nl-NL" dirty="0"/>
          </a:p>
          <a:p>
            <a:pPr marL="0" indent="0">
              <a:buNone/>
            </a:pPr>
            <a:endParaRPr lang="en-NL" dirty="0"/>
          </a:p>
        </p:txBody>
      </p:sp>
      <p:sp>
        <p:nvSpPr>
          <p:cNvPr id="5" name="TextBox 4">
            <a:extLst>
              <a:ext uri="{FF2B5EF4-FFF2-40B4-BE49-F238E27FC236}">
                <a16:creationId xmlns:a16="http://schemas.microsoft.com/office/drawing/2014/main" id="{5DAB6508-24B3-1899-81CF-9514CC96915F}"/>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7403C218-A118-499C-D64C-FC6B38DBD600}"/>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3174324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C7FC42-0DDF-C0B6-C06A-27DA3EA34C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619507-FD63-FFAE-47A1-0F00AD6D6FBA}"/>
              </a:ext>
            </a:extLst>
          </p:cNvPr>
          <p:cNvSpPr>
            <a:spLocks noGrp="1"/>
          </p:cNvSpPr>
          <p:nvPr>
            <p:ph type="title"/>
          </p:nvPr>
        </p:nvSpPr>
        <p:spPr/>
        <p:txBody>
          <a:bodyPr/>
          <a:lstStyle/>
          <a:p>
            <a:r>
              <a:rPr lang="en-GB" dirty="0" err="1"/>
              <a:t>Veilige</a:t>
            </a:r>
            <a:r>
              <a:rPr lang="en-GB" dirty="0"/>
              <a:t> </a:t>
            </a:r>
            <a:r>
              <a:rPr lang="en-GB" dirty="0" err="1"/>
              <a:t>installaties</a:t>
            </a:r>
            <a:endParaRPr lang="en-NL" dirty="0"/>
          </a:p>
        </p:txBody>
      </p:sp>
      <p:sp>
        <p:nvSpPr>
          <p:cNvPr id="3" name="Footer Placeholder 2">
            <a:extLst>
              <a:ext uri="{FF2B5EF4-FFF2-40B4-BE49-F238E27FC236}">
                <a16:creationId xmlns:a16="http://schemas.microsoft.com/office/drawing/2014/main" id="{51089CF5-B22A-CD9D-24E7-EE2F4C80410C}"/>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8F9A9452-AAAC-AF43-B3AE-F84AEF19EC47}"/>
              </a:ext>
            </a:extLst>
          </p:cNvPr>
          <p:cNvSpPr>
            <a:spLocks noGrp="1"/>
          </p:cNvSpPr>
          <p:nvPr>
            <p:ph type="sldNum" sz="quarter" idx="11"/>
          </p:nvPr>
        </p:nvSpPr>
        <p:spPr/>
        <p:txBody>
          <a:bodyPr/>
          <a:lstStyle/>
          <a:p>
            <a:fld id="{E86285AD-AB3F-3543-A9B4-A6423111C7D1}" type="slidenum">
              <a:rPr lang="nl-NL" smtClean="0"/>
              <a:pPr/>
              <a:t>11</a:t>
            </a:fld>
            <a:endParaRPr lang="nl-NL" dirty="0"/>
          </a:p>
        </p:txBody>
      </p:sp>
      <p:sp>
        <p:nvSpPr>
          <p:cNvPr id="4" name="Content Placeholder 3">
            <a:extLst>
              <a:ext uri="{FF2B5EF4-FFF2-40B4-BE49-F238E27FC236}">
                <a16:creationId xmlns:a16="http://schemas.microsoft.com/office/drawing/2014/main" id="{14AC7E28-4962-31AB-B3BD-5867A977ED4C}"/>
              </a:ext>
            </a:extLst>
          </p:cNvPr>
          <p:cNvSpPr>
            <a:spLocks noGrp="1"/>
          </p:cNvSpPr>
          <p:nvPr>
            <p:ph sz="quarter" idx="12"/>
          </p:nvPr>
        </p:nvSpPr>
        <p:spPr/>
        <p:txBody>
          <a:bodyPr/>
          <a:lstStyle/>
          <a:p>
            <a:pPr marL="0" indent="0">
              <a:buNone/>
            </a:pPr>
            <a:r>
              <a:rPr lang="nl-NL" dirty="0"/>
              <a:t>Het </a:t>
            </a:r>
            <a:r>
              <a:rPr lang="nl-NL" dirty="0" err="1"/>
              <a:t>Vvw-ls</a:t>
            </a:r>
            <a:r>
              <a:rPr lang="nl-NL" dirty="0"/>
              <a:t> beschrijft de omgang met bestaande installaties en stelt geen eisen aan de verbetering van bestaande installaties of de bouw van nieuwe installaties.</a:t>
            </a:r>
          </a:p>
          <a:p>
            <a:pPr marL="0" indent="0">
              <a:buNone/>
            </a:pPr>
            <a:r>
              <a:rPr lang="nl-NL" dirty="0"/>
              <a:t>In artikel 3.4 van het Arbeidsomstandighedenbesluit worden technische eisen gesteld aan elektrische installaties. Deze eisen zijn niet verwerkt in het </a:t>
            </a:r>
            <a:r>
              <a:rPr lang="nl-NL" dirty="0" err="1"/>
              <a:t>Vvw-ls</a:t>
            </a:r>
            <a:r>
              <a:rPr lang="nl-NL" dirty="0"/>
              <a:t>, maar horen bijvoorbeeld thuis in de ontwerp- en installatievoorschriften van ProRail.</a:t>
            </a:r>
          </a:p>
          <a:p>
            <a:pPr marL="0" indent="0">
              <a:buNone/>
            </a:pPr>
            <a:endParaRPr lang="nl-NL" dirty="0"/>
          </a:p>
          <a:p>
            <a:pPr marL="0" indent="0">
              <a:buNone/>
            </a:pPr>
            <a:r>
              <a:rPr lang="nl-NL" dirty="0"/>
              <a:t>Voor treinbeveiligingsinstallaties is de richtlijn RLN60001 “</a:t>
            </a:r>
            <a:r>
              <a:rPr lang="nl-NL" b="0" i="0" dirty="0">
                <a:solidFill>
                  <a:srgbClr val="333333"/>
                </a:solidFill>
                <a:effectLst/>
                <a:latin typeface="Segoe UI" panose="020B0502040204020203" pitchFamily="34" charset="0"/>
              </a:rPr>
              <a:t>Kaders voor het borgen van de veilige berijdbaarheid tijdens en na werkzaamheden”</a:t>
            </a:r>
            <a:r>
              <a:rPr lang="nl-NL" dirty="0"/>
              <a:t> van ProRail gericht op spoorwegveiligheid. Beide richtlijnen kunnen niet los van elkaar worden toegepast.</a:t>
            </a:r>
          </a:p>
          <a:p>
            <a:endParaRPr lang="nl-NL" dirty="0"/>
          </a:p>
          <a:p>
            <a:pPr>
              <a:buFont typeface="Wingdings" panose="05000000000000000000" pitchFamily="2" charset="2"/>
              <a:buChar char="§"/>
            </a:pPr>
            <a:endParaRPr lang="nl-NL" dirty="0"/>
          </a:p>
          <a:p>
            <a:pPr marL="0" indent="0">
              <a:buNone/>
            </a:pPr>
            <a:endParaRPr lang="nl-NL" dirty="0"/>
          </a:p>
          <a:p>
            <a:pPr marL="0" indent="0">
              <a:buNone/>
            </a:pPr>
            <a:endParaRPr lang="en-NL" dirty="0"/>
          </a:p>
        </p:txBody>
      </p:sp>
      <p:sp>
        <p:nvSpPr>
          <p:cNvPr id="5" name="TextBox 4">
            <a:extLst>
              <a:ext uri="{FF2B5EF4-FFF2-40B4-BE49-F238E27FC236}">
                <a16:creationId xmlns:a16="http://schemas.microsoft.com/office/drawing/2014/main" id="{4E136EB3-784B-AEAA-64FC-447657878596}"/>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CFDA5F66-D422-3705-5EA5-0CB10A262FE6}"/>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4099473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6451A-B825-5CA3-D82C-D3C26B963B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783E1A-DFE6-E981-46BE-BF50C03547BD}"/>
              </a:ext>
            </a:extLst>
          </p:cNvPr>
          <p:cNvSpPr>
            <a:spLocks noGrp="1"/>
          </p:cNvSpPr>
          <p:nvPr>
            <p:ph type="title"/>
          </p:nvPr>
        </p:nvSpPr>
        <p:spPr/>
        <p:txBody>
          <a:bodyPr/>
          <a:lstStyle/>
          <a:p>
            <a:r>
              <a:rPr lang="en-GB" dirty="0" err="1"/>
              <a:t>Plaats</a:t>
            </a:r>
            <a:r>
              <a:rPr lang="en-GB" dirty="0"/>
              <a:t> van het </a:t>
            </a:r>
            <a:r>
              <a:rPr lang="en-GB" dirty="0" err="1"/>
              <a:t>Vvw</a:t>
            </a:r>
            <a:r>
              <a:rPr lang="en-GB" dirty="0"/>
              <a:t>-ls</a:t>
            </a:r>
            <a:endParaRPr lang="en-NL" dirty="0"/>
          </a:p>
        </p:txBody>
      </p:sp>
      <p:sp>
        <p:nvSpPr>
          <p:cNvPr id="3" name="Footer Placeholder 2">
            <a:extLst>
              <a:ext uri="{FF2B5EF4-FFF2-40B4-BE49-F238E27FC236}">
                <a16:creationId xmlns:a16="http://schemas.microsoft.com/office/drawing/2014/main" id="{621AC7B3-B8C5-6DD5-6AF0-0A3867502737}"/>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6B7839E6-3C5D-1FE3-75BC-CBB0D034E683}"/>
              </a:ext>
            </a:extLst>
          </p:cNvPr>
          <p:cNvSpPr>
            <a:spLocks noGrp="1"/>
          </p:cNvSpPr>
          <p:nvPr>
            <p:ph type="sldNum" sz="quarter" idx="11"/>
          </p:nvPr>
        </p:nvSpPr>
        <p:spPr>
          <a:xfrm>
            <a:off x="7421961" y="4768568"/>
            <a:ext cx="702437" cy="225541"/>
          </a:xfrm>
        </p:spPr>
        <p:txBody>
          <a:bodyPr/>
          <a:lstStyle/>
          <a:p>
            <a:fld id="{E86285AD-AB3F-3543-A9B4-A6423111C7D1}" type="slidenum">
              <a:rPr lang="nl-NL" smtClean="0"/>
              <a:pPr/>
              <a:t>12</a:t>
            </a:fld>
            <a:endParaRPr lang="nl-NL" dirty="0"/>
          </a:p>
        </p:txBody>
      </p:sp>
      <p:sp>
        <p:nvSpPr>
          <p:cNvPr id="4" name="Content Placeholder 3">
            <a:extLst>
              <a:ext uri="{FF2B5EF4-FFF2-40B4-BE49-F238E27FC236}">
                <a16:creationId xmlns:a16="http://schemas.microsoft.com/office/drawing/2014/main" id="{367543CC-19F9-D747-D3BE-D25EE419048C}"/>
              </a:ext>
            </a:extLst>
          </p:cNvPr>
          <p:cNvSpPr>
            <a:spLocks noGrp="1"/>
          </p:cNvSpPr>
          <p:nvPr>
            <p:ph sz="quarter" idx="12"/>
          </p:nvPr>
        </p:nvSpPr>
        <p:spPr>
          <a:xfrm>
            <a:off x="1254722" y="1204961"/>
            <a:ext cx="6634556" cy="3131715"/>
          </a:xfrm>
          <a:solidFill>
            <a:schemeClr val="bg1"/>
          </a:solidFill>
          <a:ln>
            <a:solidFill>
              <a:srgbClr val="2F1351"/>
            </a:solidFill>
          </a:ln>
        </p:spPr>
        <p:txBody>
          <a:bodyPr/>
          <a:lstStyle/>
          <a:p>
            <a:pPr marL="0" indent="0" algn="ctr">
              <a:buNone/>
            </a:pPr>
            <a:r>
              <a:rPr lang="nl-NL" sz="1200" dirty="0"/>
              <a:t>Arbeidsomstandighedenwet</a:t>
            </a:r>
          </a:p>
          <a:p>
            <a:pPr lvl="1">
              <a:buFont typeface="Wingdings" panose="05000000000000000000" pitchFamily="2" charset="2"/>
              <a:buChar char="§"/>
            </a:pPr>
            <a:endParaRPr lang="nl-NL" sz="1200" dirty="0"/>
          </a:p>
          <a:p>
            <a:pPr marL="0" indent="0">
              <a:buNone/>
            </a:pPr>
            <a:endParaRPr lang="nl-NL" sz="1200" dirty="0"/>
          </a:p>
          <a:p>
            <a:pPr marL="0" indent="0">
              <a:buNone/>
            </a:pPr>
            <a:endParaRPr lang="en-NL" sz="1200" dirty="0"/>
          </a:p>
        </p:txBody>
      </p:sp>
      <p:sp>
        <p:nvSpPr>
          <p:cNvPr id="10" name="Tekstvak 9">
            <a:extLst>
              <a:ext uri="{FF2B5EF4-FFF2-40B4-BE49-F238E27FC236}">
                <a16:creationId xmlns:a16="http://schemas.microsoft.com/office/drawing/2014/main" id="{E2747402-A2B1-11E6-7D90-B6F001532823}"/>
              </a:ext>
            </a:extLst>
          </p:cNvPr>
          <p:cNvSpPr txBox="1">
            <a:spLocks/>
          </p:cNvSpPr>
          <p:nvPr/>
        </p:nvSpPr>
        <p:spPr>
          <a:xfrm>
            <a:off x="1404682" y="1969994"/>
            <a:ext cx="3886199" cy="1989669"/>
          </a:xfrm>
          <a:prstGeom prst="rect">
            <a:avLst/>
          </a:prstGeom>
          <a:solidFill>
            <a:srgbClr val="EC6608"/>
          </a:solidFill>
          <a:ln>
            <a:solidFill>
              <a:srgbClr val="2F1351"/>
            </a:solidFill>
          </a:ln>
        </p:spPr>
        <p:txBody>
          <a:bodyPr wrap="square" rtlCol="0">
            <a:noAutofit/>
          </a:bodyPr>
          <a:lstStyle/>
          <a:p>
            <a:pPr algn="ctr"/>
            <a:r>
              <a:rPr lang="nl-NL" sz="1200" dirty="0">
                <a:solidFill>
                  <a:srgbClr val="2F1351"/>
                </a:solidFill>
              </a:rPr>
              <a:t>Arbocatalogus Spoor</a:t>
            </a:r>
          </a:p>
        </p:txBody>
      </p:sp>
      <p:sp>
        <p:nvSpPr>
          <p:cNvPr id="20" name="Tekstvak 19">
            <a:extLst>
              <a:ext uri="{FF2B5EF4-FFF2-40B4-BE49-F238E27FC236}">
                <a16:creationId xmlns:a16="http://schemas.microsoft.com/office/drawing/2014/main" id="{B5B35607-17D8-A5CE-12EE-8955881F8B3B}"/>
              </a:ext>
            </a:extLst>
          </p:cNvPr>
          <p:cNvSpPr txBox="1">
            <a:spLocks/>
          </p:cNvSpPr>
          <p:nvPr/>
        </p:nvSpPr>
        <p:spPr>
          <a:xfrm>
            <a:off x="1559323" y="2267210"/>
            <a:ext cx="3563469" cy="1571924"/>
          </a:xfrm>
          <a:prstGeom prst="rect">
            <a:avLst/>
          </a:prstGeom>
          <a:solidFill>
            <a:srgbClr val="FFC000"/>
          </a:solidFill>
          <a:ln>
            <a:solidFill>
              <a:srgbClr val="2F1351"/>
            </a:solidFill>
          </a:ln>
        </p:spPr>
        <p:txBody>
          <a:bodyPr wrap="square" rtlCol="0">
            <a:noAutofit/>
          </a:bodyPr>
          <a:lstStyle/>
          <a:p>
            <a:pPr algn="ctr"/>
            <a:r>
              <a:rPr lang="nl-NL" sz="1200" dirty="0"/>
              <a:t>Normenkader Veilig Werken</a:t>
            </a:r>
          </a:p>
        </p:txBody>
      </p:sp>
      <p:sp>
        <p:nvSpPr>
          <p:cNvPr id="11" name="Tekstvak 10">
            <a:extLst>
              <a:ext uri="{FF2B5EF4-FFF2-40B4-BE49-F238E27FC236}">
                <a16:creationId xmlns:a16="http://schemas.microsoft.com/office/drawing/2014/main" id="{5E38C01A-F674-58E5-F5B2-D57AA10BD748}"/>
              </a:ext>
            </a:extLst>
          </p:cNvPr>
          <p:cNvSpPr txBox="1">
            <a:spLocks/>
          </p:cNvSpPr>
          <p:nvPr/>
        </p:nvSpPr>
        <p:spPr>
          <a:xfrm>
            <a:off x="3088138" y="2790959"/>
            <a:ext cx="885474" cy="943615"/>
          </a:xfrm>
          <a:prstGeom prst="rect">
            <a:avLst/>
          </a:prstGeom>
          <a:solidFill>
            <a:srgbClr val="2F1351"/>
          </a:solidFill>
          <a:ln>
            <a:solidFill>
              <a:srgbClr val="2F1351"/>
            </a:solidFill>
          </a:ln>
        </p:spPr>
        <p:txBody>
          <a:bodyPr wrap="square" rtlCol="0">
            <a:noAutofit/>
          </a:bodyPr>
          <a:lstStyle/>
          <a:p>
            <a:pPr algn="ctr"/>
            <a:r>
              <a:rPr lang="nl-NL" sz="1400" b="1" dirty="0" err="1">
                <a:solidFill>
                  <a:schemeClr val="bg1"/>
                </a:solidFill>
              </a:rPr>
              <a:t>Vvw-ls</a:t>
            </a:r>
            <a:endParaRPr lang="nl-NL" sz="1400" b="1" dirty="0">
              <a:solidFill>
                <a:schemeClr val="bg1"/>
              </a:solidFill>
            </a:endParaRPr>
          </a:p>
        </p:txBody>
      </p:sp>
      <p:sp>
        <p:nvSpPr>
          <p:cNvPr id="21" name="Tekstvak 20">
            <a:extLst>
              <a:ext uri="{FF2B5EF4-FFF2-40B4-BE49-F238E27FC236}">
                <a16:creationId xmlns:a16="http://schemas.microsoft.com/office/drawing/2014/main" id="{9BABA9F9-8F17-B8D0-B7E7-8D98A8CA8D1B}"/>
              </a:ext>
            </a:extLst>
          </p:cNvPr>
          <p:cNvSpPr txBox="1">
            <a:spLocks/>
          </p:cNvSpPr>
          <p:nvPr/>
        </p:nvSpPr>
        <p:spPr>
          <a:xfrm>
            <a:off x="5533503" y="1969994"/>
            <a:ext cx="1967677" cy="1970181"/>
          </a:xfrm>
          <a:prstGeom prst="rect">
            <a:avLst/>
          </a:prstGeom>
          <a:solidFill>
            <a:schemeClr val="bg1"/>
          </a:solidFill>
          <a:ln>
            <a:solidFill>
              <a:schemeClr val="bg1">
                <a:lumMod val="50000"/>
              </a:schemeClr>
            </a:solidFill>
            <a:prstDash val="lgDash"/>
          </a:ln>
        </p:spPr>
        <p:txBody>
          <a:bodyPr wrap="square" rtlCol="0">
            <a:noAutofit/>
          </a:bodyPr>
          <a:lstStyle/>
          <a:p>
            <a:pPr algn="ctr"/>
            <a:r>
              <a:rPr lang="nl-NL" sz="1200" dirty="0">
                <a:solidFill>
                  <a:schemeClr val="bg1">
                    <a:lumMod val="50000"/>
                  </a:schemeClr>
                </a:solidFill>
              </a:rPr>
              <a:t>Andere branches</a:t>
            </a:r>
          </a:p>
        </p:txBody>
      </p:sp>
      <p:sp>
        <p:nvSpPr>
          <p:cNvPr id="16" name="Tekstvak 15">
            <a:extLst>
              <a:ext uri="{FF2B5EF4-FFF2-40B4-BE49-F238E27FC236}">
                <a16:creationId xmlns:a16="http://schemas.microsoft.com/office/drawing/2014/main" id="{ECF5466B-2446-AB03-C25B-ECE18AE5C2E6}"/>
              </a:ext>
            </a:extLst>
          </p:cNvPr>
          <p:cNvSpPr txBox="1">
            <a:spLocks/>
          </p:cNvSpPr>
          <p:nvPr/>
        </p:nvSpPr>
        <p:spPr>
          <a:xfrm>
            <a:off x="6470226" y="2343916"/>
            <a:ext cx="903029" cy="955930"/>
          </a:xfrm>
          <a:prstGeom prst="rect">
            <a:avLst/>
          </a:prstGeom>
          <a:solidFill>
            <a:schemeClr val="bg1"/>
          </a:solidFill>
          <a:ln>
            <a:solidFill>
              <a:schemeClr val="bg1">
                <a:lumMod val="50000"/>
              </a:schemeClr>
            </a:solidFill>
            <a:prstDash val="lgDash"/>
          </a:ln>
        </p:spPr>
        <p:txBody>
          <a:bodyPr wrap="square" rtlCol="0">
            <a:noAutofit/>
          </a:bodyPr>
          <a:lstStyle/>
          <a:p>
            <a:pPr algn="ctr"/>
            <a:r>
              <a:rPr lang="nl-NL" sz="1200" dirty="0">
                <a:solidFill>
                  <a:schemeClr val="bg1">
                    <a:lumMod val="50000"/>
                  </a:schemeClr>
                </a:solidFill>
              </a:rPr>
              <a:t>…</a:t>
            </a:r>
          </a:p>
        </p:txBody>
      </p:sp>
      <p:sp>
        <p:nvSpPr>
          <p:cNvPr id="15" name="Tekstvak 14">
            <a:extLst>
              <a:ext uri="{FF2B5EF4-FFF2-40B4-BE49-F238E27FC236}">
                <a16:creationId xmlns:a16="http://schemas.microsoft.com/office/drawing/2014/main" id="{BE1CFF22-5A11-E648-1935-326681166BCD}"/>
              </a:ext>
            </a:extLst>
          </p:cNvPr>
          <p:cNvSpPr txBox="1">
            <a:spLocks/>
          </p:cNvSpPr>
          <p:nvPr/>
        </p:nvSpPr>
        <p:spPr>
          <a:xfrm>
            <a:off x="5969950" y="2570138"/>
            <a:ext cx="903029" cy="955930"/>
          </a:xfrm>
          <a:prstGeom prst="rect">
            <a:avLst/>
          </a:prstGeom>
          <a:solidFill>
            <a:schemeClr val="bg1"/>
          </a:solidFill>
          <a:ln>
            <a:solidFill>
              <a:schemeClr val="bg1">
                <a:lumMod val="50000"/>
              </a:schemeClr>
            </a:solidFill>
            <a:prstDash val="lgDash"/>
          </a:ln>
        </p:spPr>
        <p:txBody>
          <a:bodyPr wrap="square" rtlCol="0">
            <a:noAutofit/>
          </a:bodyPr>
          <a:lstStyle/>
          <a:p>
            <a:pPr algn="ctr"/>
            <a:r>
              <a:rPr lang="nl-NL" sz="1200" dirty="0">
                <a:solidFill>
                  <a:schemeClr val="bg1">
                    <a:lumMod val="50000"/>
                  </a:schemeClr>
                </a:solidFill>
              </a:rPr>
              <a:t>BEI-BLS/HS</a:t>
            </a:r>
          </a:p>
        </p:txBody>
      </p:sp>
      <p:sp>
        <p:nvSpPr>
          <p:cNvPr id="12" name="Tekstvak 11">
            <a:extLst>
              <a:ext uri="{FF2B5EF4-FFF2-40B4-BE49-F238E27FC236}">
                <a16:creationId xmlns:a16="http://schemas.microsoft.com/office/drawing/2014/main" id="{0F686F1A-3735-FFDF-C180-B90545F44783}"/>
              </a:ext>
            </a:extLst>
          </p:cNvPr>
          <p:cNvSpPr txBox="1">
            <a:spLocks/>
          </p:cNvSpPr>
          <p:nvPr/>
        </p:nvSpPr>
        <p:spPr>
          <a:xfrm>
            <a:off x="5654150" y="2790959"/>
            <a:ext cx="885600" cy="955930"/>
          </a:xfrm>
          <a:prstGeom prst="rect">
            <a:avLst/>
          </a:prstGeom>
          <a:solidFill>
            <a:schemeClr val="bg1"/>
          </a:solidFill>
          <a:ln>
            <a:solidFill>
              <a:schemeClr val="bg1">
                <a:lumMod val="50000"/>
              </a:schemeClr>
            </a:solidFill>
            <a:prstDash val="lgDash"/>
          </a:ln>
        </p:spPr>
        <p:txBody>
          <a:bodyPr wrap="square" rtlCol="0">
            <a:noAutofit/>
          </a:bodyPr>
          <a:lstStyle/>
          <a:p>
            <a:pPr algn="ctr"/>
            <a:r>
              <a:rPr lang="nl-NL" sz="1200" dirty="0">
                <a:solidFill>
                  <a:schemeClr val="bg1">
                    <a:lumMod val="50000"/>
                  </a:schemeClr>
                </a:solidFill>
              </a:rPr>
              <a:t>NEN 3140/</a:t>
            </a:r>
          </a:p>
          <a:p>
            <a:pPr algn="ctr"/>
            <a:r>
              <a:rPr lang="nl-NL" sz="1200" dirty="0">
                <a:solidFill>
                  <a:schemeClr val="bg1">
                    <a:lumMod val="50000"/>
                  </a:schemeClr>
                </a:solidFill>
              </a:rPr>
              <a:t>NEN 3840</a:t>
            </a:r>
          </a:p>
        </p:txBody>
      </p:sp>
      <p:sp>
        <p:nvSpPr>
          <p:cNvPr id="18" name="Tekstvak 17">
            <a:extLst>
              <a:ext uri="{FF2B5EF4-FFF2-40B4-BE49-F238E27FC236}">
                <a16:creationId xmlns:a16="http://schemas.microsoft.com/office/drawing/2014/main" id="{64B1A9DC-D9C3-4F9A-E47D-FA85E360ECD2}"/>
              </a:ext>
            </a:extLst>
          </p:cNvPr>
          <p:cNvSpPr txBox="1">
            <a:spLocks/>
          </p:cNvSpPr>
          <p:nvPr/>
        </p:nvSpPr>
        <p:spPr>
          <a:xfrm>
            <a:off x="1681855" y="2790957"/>
            <a:ext cx="885475" cy="943615"/>
          </a:xfrm>
          <a:prstGeom prst="rect">
            <a:avLst/>
          </a:prstGeom>
          <a:solidFill>
            <a:schemeClr val="bg1"/>
          </a:solidFill>
          <a:ln>
            <a:solidFill>
              <a:srgbClr val="2F1351"/>
            </a:solidFill>
          </a:ln>
        </p:spPr>
        <p:txBody>
          <a:bodyPr wrap="square" rtlCol="0">
            <a:noAutofit/>
          </a:bodyPr>
          <a:lstStyle/>
          <a:p>
            <a:pPr algn="ctr"/>
            <a:r>
              <a:rPr lang="nl-NL" sz="1200" dirty="0" err="1"/>
              <a:t>Vvw</a:t>
            </a:r>
            <a:r>
              <a:rPr lang="nl-NL" sz="1200" dirty="0"/>
              <a:t>-at</a:t>
            </a:r>
          </a:p>
        </p:txBody>
      </p:sp>
      <p:sp>
        <p:nvSpPr>
          <p:cNvPr id="17" name="Tekstvak 16">
            <a:extLst>
              <a:ext uri="{FF2B5EF4-FFF2-40B4-BE49-F238E27FC236}">
                <a16:creationId xmlns:a16="http://schemas.microsoft.com/office/drawing/2014/main" id="{D75BF85F-757E-9536-3DFD-211095DFA139}"/>
              </a:ext>
            </a:extLst>
          </p:cNvPr>
          <p:cNvSpPr txBox="1">
            <a:spLocks/>
          </p:cNvSpPr>
          <p:nvPr/>
        </p:nvSpPr>
        <p:spPr>
          <a:xfrm>
            <a:off x="4094385" y="2790958"/>
            <a:ext cx="885474" cy="943615"/>
          </a:xfrm>
          <a:prstGeom prst="rect">
            <a:avLst/>
          </a:prstGeom>
          <a:solidFill>
            <a:schemeClr val="bg1"/>
          </a:solidFill>
          <a:ln>
            <a:solidFill>
              <a:srgbClr val="2F1351"/>
            </a:solidFill>
          </a:ln>
        </p:spPr>
        <p:txBody>
          <a:bodyPr wrap="square" rtlCol="0">
            <a:noAutofit/>
          </a:bodyPr>
          <a:lstStyle/>
          <a:p>
            <a:pPr algn="ctr"/>
            <a:r>
              <a:rPr lang="nl-NL" sz="1200" dirty="0" err="1"/>
              <a:t>Vvw-hs</a:t>
            </a:r>
            <a:endParaRPr lang="nl-NL" sz="1200" dirty="0"/>
          </a:p>
        </p:txBody>
      </p:sp>
      <p:sp>
        <p:nvSpPr>
          <p:cNvPr id="8" name="Tekstvak 7">
            <a:extLst>
              <a:ext uri="{FF2B5EF4-FFF2-40B4-BE49-F238E27FC236}">
                <a16:creationId xmlns:a16="http://schemas.microsoft.com/office/drawing/2014/main" id="{48A0178C-1CB6-1E10-0A76-9C6DCFCAAE29}"/>
              </a:ext>
            </a:extLst>
          </p:cNvPr>
          <p:cNvSpPr txBox="1">
            <a:spLocks/>
          </p:cNvSpPr>
          <p:nvPr/>
        </p:nvSpPr>
        <p:spPr>
          <a:xfrm>
            <a:off x="2749924" y="1452282"/>
            <a:ext cx="5000028" cy="2756647"/>
          </a:xfrm>
          <a:prstGeom prst="rect">
            <a:avLst/>
          </a:prstGeom>
          <a:noFill/>
          <a:ln>
            <a:solidFill>
              <a:srgbClr val="2F1351"/>
            </a:solidFill>
          </a:ln>
        </p:spPr>
        <p:txBody>
          <a:bodyPr wrap="square" rtlCol="0">
            <a:noAutofit/>
          </a:bodyPr>
          <a:lstStyle/>
          <a:p>
            <a:pPr algn="ctr"/>
            <a:r>
              <a:rPr lang="nl-NL" sz="1200" dirty="0"/>
              <a:t>Arbeidsomstandighedenbesluit artikel 3.5</a:t>
            </a:r>
          </a:p>
        </p:txBody>
      </p:sp>
      <p:sp>
        <p:nvSpPr>
          <p:cNvPr id="9" name="Tekstvak 8">
            <a:extLst>
              <a:ext uri="{FF2B5EF4-FFF2-40B4-BE49-F238E27FC236}">
                <a16:creationId xmlns:a16="http://schemas.microsoft.com/office/drawing/2014/main" id="{6F18D341-C794-9887-3F62-39FF6AC4C380}"/>
              </a:ext>
            </a:extLst>
          </p:cNvPr>
          <p:cNvSpPr txBox="1">
            <a:spLocks/>
          </p:cNvSpPr>
          <p:nvPr/>
        </p:nvSpPr>
        <p:spPr>
          <a:xfrm>
            <a:off x="2924735" y="1715835"/>
            <a:ext cx="4704191" cy="2358623"/>
          </a:xfrm>
          <a:prstGeom prst="rect">
            <a:avLst/>
          </a:prstGeom>
          <a:noFill/>
          <a:ln>
            <a:solidFill>
              <a:srgbClr val="2F1351"/>
            </a:solidFill>
          </a:ln>
        </p:spPr>
        <p:txBody>
          <a:bodyPr wrap="square" rtlCol="0">
            <a:noAutofit/>
          </a:bodyPr>
          <a:lstStyle/>
          <a:p>
            <a:pPr algn="ctr"/>
            <a:r>
              <a:rPr lang="nl-NL" sz="1200" dirty="0"/>
              <a:t>NEN EN 50110-1 Bedrijfsvoering van elektrische installaties</a:t>
            </a:r>
          </a:p>
        </p:txBody>
      </p:sp>
    </p:spTree>
    <p:extLst>
      <p:ext uri="{BB962C8B-B14F-4D97-AF65-F5344CB8AC3E}">
        <p14:creationId xmlns:p14="http://schemas.microsoft.com/office/powerpoint/2010/main" val="20165631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DCAED-320F-59F6-B938-470F38C007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A63412-C109-BE14-5283-13DDFC726EE0}"/>
              </a:ext>
            </a:extLst>
          </p:cNvPr>
          <p:cNvSpPr>
            <a:spLocks noGrp="1"/>
          </p:cNvSpPr>
          <p:nvPr>
            <p:ph type="title"/>
          </p:nvPr>
        </p:nvSpPr>
        <p:spPr/>
        <p:txBody>
          <a:bodyPr/>
          <a:lstStyle/>
          <a:p>
            <a:r>
              <a:rPr lang="nl-NL" b="1" dirty="0"/>
              <a:t>Wie worden er blij van het </a:t>
            </a:r>
            <a:r>
              <a:rPr lang="nl-NL" b="1" dirty="0" err="1"/>
              <a:t>Vvw-ls</a:t>
            </a:r>
            <a:r>
              <a:rPr lang="nl-NL" b="1" dirty="0"/>
              <a:t>?</a:t>
            </a:r>
            <a:endParaRPr lang="en-NL" dirty="0"/>
          </a:p>
        </p:txBody>
      </p:sp>
      <p:sp>
        <p:nvSpPr>
          <p:cNvPr id="3" name="Footer Placeholder 2">
            <a:extLst>
              <a:ext uri="{FF2B5EF4-FFF2-40B4-BE49-F238E27FC236}">
                <a16:creationId xmlns:a16="http://schemas.microsoft.com/office/drawing/2014/main" id="{A83743A2-E29C-0973-FD45-3BD9A7E00B68}"/>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C929480C-65D7-B77B-802D-A964D7E28B80}"/>
              </a:ext>
            </a:extLst>
          </p:cNvPr>
          <p:cNvSpPr>
            <a:spLocks noGrp="1"/>
          </p:cNvSpPr>
          <p:nvPr>
            <p:ph type="sldNum" sz="quarter" idx="11"/>
          </p:nvPr>
        </p:nvSpPr>
        <p:spPr/>
        <p:txBody>
          <a:bodyPr/>
          <a:lstStyle/>
          <a:p>
            <a:fld id="{E86285AD-AB3F-3543-A9B4-A6423111C7D1}" type="slidenum">
              <a:rPr lang="nl-NL" smtClean="0"/>
              <a:pPr/>
              <a:t>13</a:t>
            </a:fld>
            <a:endParaRPr lang="nl-NL" dirty="0"/>
          </a:p>
        </p:txBody>
      </p:sp>
      <p:pic>
        <p:nvPicPr>
          <p:cNvPr id="9" name="Afbeelding 8">
            <a:extLst>
              <a:ext uri="{FF2B5EF4-FFF2-40B4-BE49-F238E27FC236}">
                <a16:creationId xmlns:a16="http://schemas.microsoft.com/office/drawing/2014/main" id="{F391EFA4-2593-3E81-6388-3E1BF2BC9122}"/>
              </a:ext>
            </a:extLst>
          </p:cNvPr>
          <p:cNvPicPr>
            <a:picLocks noChangeAspect="1"/>
          </p:cNvPicPr>
          <p:nvPr/>
        </p:nvPicPr>
        <p:blipFill>
          <a:blip r:embed="rId2"/>
          <a:stretch>
            <a:fillRect/>
          </a:stretch>
        </p:blipFill>
        <p:spPr>
          <a:xfrm>
            <a:off x="7923131" y="205056"/>
            <a:ext cx="870330" cy="1063088"/>
          </a:xfrm>
          <a:prstGeom prst="rect">
            <a:avLst/>
          </a:prstGeom>
        </p:spPr>
      </p:pic>
      <p:sp>
        <p:nvSpPr>
          <p:cNvPr id="4" name="Content Placeholder 3">
            <a:extLst>
              <a:ext uri="{FF2B5EF4-FFF2-40B4-BE49-F238E27FC236}">
                <a16:creationId xmlns:a16="http://schemas.microsoft.com/office/drawing/2014/main" id="{DBD9C805-0F9B-D9D3-C4D6-C9845882D124}"/>
              </a:ext>
            </a:extLst>
          </p:cNvPr>
          <p:cNvSpPr>
            <a:spLocks noGrp="1"/>
          </p:cNvSpPr>
          <p:nvPr>
            <p:ph sz="quarter" idx="12"/>
          </p:nvPr>
        </p:nvSpPr>
        <p:spPr/>
        <p:txBody>
          <a:bodyPr/>
          <a:lstStyle/>
          <a:p>
            <a:pPr>
              <a:lnSpc>
                <a:spcPct val="115000"/>
              </a:lnSpc>
              <a:buFont typeface="Wingdings" panose="05000000000000000000" pitchFamily="2" charset="2"/>
              <a:buChar char="§"/>
            </a:pPr>
            <a:r>
              <a:rPr lang="nl-NL" dirty="0"/>
              <a:t>Als eerste de </a:t>
            </a:r>
            <a:r>
              <a:rPr lang="nl-NL" b="1" dirty="0"/>
              <a:t>monteurs</a:t>
            </a:r>
            <a:r>
              <a:rPr lang="nl-NL" dirty="0"/>
              <a:t>! Zij krijgen te maken met werkbare instructies v.w.b. veilig werken, dit komt de veiligheid ten goede.</a:t>
            </a:r>
          </a:p>
          <a:p>
            <a:pPr>
              <a:lnSpc>
                <a:spcPct val="115000"/>
              </a:lnSpc>
              <a:buFont typeface="Wingdings" panose="05000000000000000000" pitchFamily="2" charset="2"/>
              <a:buChar char="§"/>
            </a:pPr>
            <a:r>
              <a:rPr lang="nl-NL" b="1" dirty="0"/>
              <a:t>Werkverantwoordelijken en Installatieverantwoordelijken</a:t>
            </a:r>
            <a:r>
              <a:rPr lang="nl-NL" dirty="0"/>
              <a:t>: Hun taken, verantwoordelijkheden en onderlinge verhouding zijn duidelijk vastgelegd.</a:t>
            </a:r>
          </a:p>
          <a:p>
            <a:pPr>
              <a:lnSpc>
                <a:spcPct val="115000"/>
              </a:lnSpc>
              <a:buFont typeface="Wingdings" panose="05000000000000000000" pitchFamily="2" charset="2"/>
              <a:buChar char="§"/>
            </a:pPr>
            <a:r>
              <a:rPr lang="nl-NL" b="1" dirty="0"/>
              <a:t>Werkvoorbereiders</a:t>
            </a:r>
            <a:r>
              <a:rPr lang="nl-NL" dirty="0"/>
              <a:t>: Vooraf duidelijke afspraken te maken over veilig werken en kunnen gebruik maken van Veilig Werken Instructies bij de werkvoorbereiding.</a:t>
            </a:r>
          </a:p>
          <a:p>
            <a:pPr>
              <a:lnSpc>
                <a:spcPct val="115000"/>
              </a:lnSpc>
              <a:buFont typeface="Wingdings" panose="05000000000000000000" pitchFamily="2" charset="2"/>
              <a:buChar char="§"/>
            </a:pPr>
            <a:r>
              <a:rPr lang="nl-NL" b="1" dirty="0"/>
              <a:t>Opdrachtnemers</a:t>
            </a:r>
            <a:r>
              <a:rPr lang="nl-NL" dirty="0"/>
              <a:t>: Geen discussies met opdrachtgever over de wijze van uitvoeren werkzaamheden en duidelijk taakomschrijving van WV en VP/VOP.</a:t>
            </a:r>
          </a:p>
          <a:p>
            <a:pPr>
              <a:lnSpc>
                <a:spcPct val="115000"/>
              </a:lnSpc>
              <a:buFont typeface="Wingdings" panose="05000000000000000000" pitchFamily="2" charset="2"/>
              <a:buChar char="§"/>
            </a:pPr>
            <a:r>
              <a:rPr lang="nl-NL" b="1" dirty="0"/>
              <a:t>ProRail</a:t>
            </a:r>
            <a:r>
              <a:rPr lang="nl-NL" dirty="0"/>
              <a:t>: Eenduidige opdrachtverstrekking en duidelijke taakverdeling tussen o.a. IV en WV.</a:t>
            </a:r>
          </a:p>
          <a:p>
            <a:pPr>
              <a:lnSpc>
                <a:spcPct val="115000"/>
              </a:lnSpc>
              <a:buFont typeface="Wingdings" panose="05000000000000000000" pitchFamily="2" charset="2"/>
              <a:buChar char="§"/>
            </a:pPr>
            <a:r>
              <a:rPr lang="nl-NL" b="1" dirty="0"/>
              <a:t>NLA</a:t>
            </a:r>
            <a:r>
              <a:rPr lang="nl-NL" dirty="0"/>
              <a:t>: Duidelijk handvat voor het uitvoeren van werkbezoeken.</a:t>
            </a:r>
          </a:p>
          <a:p>
            <a:pPr>
              <a:buFont typeface="Wingdings" panose="05000000000000000000" pitchFamily="2" charset="2"/>
              <a:buChar char="§"/>
            </a:pPr>
            <a:endParaRPr lang="nl-NL" dirty="0"/>
          </a:p>
          <a:p>
            <a:pPr marL="0" indent="0">
              <a:buNone/>
            </a:pPr>
            <a:endParaRPr lang="nl-NL" dirty="0"/>
          </a:p>
          <a:p>
            <a:pPr marL="0" indent="0">
              <a:buNone/>
            </a:pPr>
            <a:endParaRPr lang="en-NL" dirty="0"/>
          </a:p>
        </p:txBody>
      </p:sp>
      <p:sp>
        <p:nvSpPr>
          <p:cNvPr id="5" name="TextBox 4">
            <a:extLst>
              <a:ext uri="{FF2B5EF4-FFF2-40B4-BE49-F238E27FC236}">
                <a16:creationId xmlns:a16="http://schemas.microsoft.com/office/drawing/2014/main" id="{19A73FD8-D941-6920-8B61-1311F05C396C}"/>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69F12A33-14D2-6364-5132-15624D95E184}"/>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9508593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99FEC-A2BD-0ADA-7ED9-B2AD9BF8D5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D8B72B-E870-B6F4-15FD-216102E5AA9F}"/>
              </a:ext>
            </a:extLst>
          </p:cNvPr>
          <p:cNvSpPr>
            <a:spLocks noGrp="1"/>
          </p:cNvSpPr>
          <p:nvPr>
            <p:ph type="title"/>
          </p:nvPr>
        </p:nvSpPr>
        <p:spPr/>
        <p:txBody>
          <a:bodyPr/>
          <a:lstStyle/>
          <a:p>
            <a:r>
              <a:rPr lang="en-GB" dirty="0" err="1"/>
              <a:t>Begrippen</a:t>
            </a:r>
            <a:endParaRPr lang="en-NL" dirty="0"/>
          </a:p>
        </p:txBody>
      </p:sp>
      <p:sp>
        <p:nvSpPr>
          <p:cNvPr id="3" name="Footer Placeholder 2">
            <a:extLst>
              <a:ext uri="{FF2B5EF4-FFF2-40B4-BE49-F238E27FC236}">
                <a16:creationId xmlns:a16="http://schemas.microsoft.com/office/drawing/2014/main" id="{A76EC149-646B-6955-C070-286077A93945}"/>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BE9599E0-5157-4FF4-1ABF-263BF87C07BB}"/>
              </a:ext>
            </a:extLst>
          </p:cNvPr>
          <p:cNvSpPr>
            <a:spLocks noGrp="1"/>
          </p:cNvSpPr>
          <p:nvPr>
            <p:ph type="sldNum" sz="quarter" idx="11"/>
          </p:nvPr>
        </p:nvSpPr>
        <p:spPr/>
        <p:txBody>
          <a:bodyPr/>
          <a:lstStyle/>
          <a:p>
            <a:fld id="{E86285AD-AB3F-3543-A9B4-A6423111C7D1}" type="slidenum">
              <a:rPr lang="nl-NL" smtClean="0"/>
              <a:pPr/>
              <a:t>14</a:t>
            </a:fld>
            <a:endParaRPr lang="nl-NL" dirty="0"/>
          </a:p>
        </p:txBody>
      </p:sp>
      <p:sp>
        <p:nvSpPr>
          <p:cNvPr id="4" name="Content Placeholder 3">
            <a:extLst>
              <a:ext uri="{FF2B5EF4-FFF2-40B4-BE49-F238E27FC236}">
                <a16:creationId xmlns:a16="http://schemas.microsoft.com/office/drawing/2014/main" id="{870D8712-992A-8B87-10B7-203C7B751D3B}"/>
              </a:ext>
            </a:extLst>
          </p:cNvPr>
          <p:cNvSpPr>
            <a:spLocks noGrp="1"/>
          </p:cNvSpPr>
          <p:nvPr>
            <p:ph sz="quarter" idx="12"/>
          </p:nvPr>
        </p:nvSpPr>
        <p:spPr/>
        <p:txBody>
          <a:bodyPr/>
          <a:lstStyle/>
          <a:p>
            <a:pPr marL="0" indent="0">
              <a:buNone/>
            </a:pPr>
            <a:endParaRPr lang="en-GB" b="1" dirty="0"/>
          </a:p>
          <a:p>
            <a:pPr marL="0" indent="0">
              <a:buNone/>
            </a:pPr>
            <a:endParaRPr lang="en-GB" b="1" dirty="0"/>
          </a:p>
          <a:p>
            <a:pPr marL="0" indent="0">
              <a:buNone/>
            </a:pPr>
            <a:r>
              <a:rPr lang="en-GB" b="1" dirty="0"/>
              <a:t>Peter Bos</a:t>
            </a:r>
          </a:p>
          <a:p>
            <a:pPr marL="0" indent="0">
              <a:buNone/>
            </a:pPr>
            <a:r>
              <a:rPr lang="nl-NL" dirty="0"/>
              <a:t>Lid Werkkamer Laagspanning</a:t>
            </a:r>
          </a:p>
          <a:p>
            <a:pPr marL="0" indent="0">
              <a:buNone/>
            </a:pPr>
            <a:r>
              <a:rPr lang="nl-NL" dirty="0"/>
              <a:t>Lid redactiecommissie </a:t>
            </a:r>
            <a:r>
              <a:rPr lang="nl-NL" dirty="0" err="1"/>
              <a:t>Vvw-ls</a:t>
            </a:r>
            <a:endParaRPr lang="en-NL" dirty="0"/>
          </a:p>
        </p:txBody>
      </p:sp>
      <p:sp>
        <p:nvSpPr>
          <p:cNvPr id="5" name="TextBox 4">
            <a:extLst>
              <a:ext uri="{FF2B5EF4-FFF2-40B4-BE49-F238E27FC236}">
                <a16:creationId xmlns:a16="http://schemas.microsoft.com/office/drawing/2014/main" id="{2B7E3F46-E9C1-1435-F7C3-6BFE34921368}"/>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EBC6388A-EA69-AB88-D4EE-3D12829E6EB6}"/>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2283795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8A8749-2F25-2A64-E00F-26C98223BE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8ADE28-1634-CF56-C319-E6C4D92BCB7F}"/>
              </a:ext>
            </a:extLst>
          </p:cNvPr>
          <p:cNvSpPr>
            <a:spLocks noGrp="1"/>
          </p:cNvSpPr>
          <p:nvPr>
            <p:ph type="title"/>
          </p:nvPr>
        </p:nvSpPr>
        <p:spPr/>
        <p:txBody>
          <a:bodyPr/>
          <a:lstStyle/>
          <a:p>
            <a:r>
              <a:rPr lang="en-GB" dirty="0" err="1"/>
              <a:t>Vooraf</a:t>
            </a:r>
            <a:r>
              <a:rPr lang="en-GB" dirty="0"/>
              <a:t>: </a:t>
            </a:r>
            <a:r>
              <a:rPr lang="en-GB" dirty="0" err="1"/>
              <a:t>een</a:t>
            </a:r>
            <a:r>
              <a:rPr lang="en-GB" dirty="0"/>
              <a:t> </a:t>
            </a:r>
            <a:r>
              <a:rPr lang="en-GB" dirty="0" err="1"/>
              <a:t>paar</a:t>
            </a:r>
            <a:r>
              <a:rPr lang="en-GB" dirty="0"/>
              <a:t> </a:t>
            </a:r>
            <a:r>
              <a:rPr lang="en-GB" dirty="0" err="1"/>
              <a:t>begrippen</a:t>
            </a:r>
            <a:endParaRPr lang="en-NL" dirty="0"/>
          </a:p>
        </p:txBody>
      </p:sp>
      <p:sp>
        <p:nvSpPr>
          <p:cNvPr id="3" name="Footer Placeholder 2">
            <a:extLst>
              <a:ext uri="{FF2B5EF4-FFF2-40B4-BE49-F238E27FC236}">
                <a16:creationId xmlns:a16="http://schemas.microsoft.com/office/drawing/2014/main" id="{2525D246-20BF-C9F7-B501-2DAFCEBB2AD3}"/>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62E851B0-00D0-6849-5522-C566AC55EEE2}"/>
              </a:ext>
            </a:extLst>
          </p:cNvPr>
          <p:cNvSpPr>
            <a:spLocks noGrp="1"/>
          </p:cNvSpPr>
          <p:nvPr>
            <p:ph type="sldNum" sz="quarter" idx="11"/>
          </p:nvPr>
        </p:nvSpPr>
        <p:spPr/>
        <p:txBody>
          <a:bodyPr/>
          <a:lstStyle/>
          <a:p>
            <a:fld id="{E86285AD-AB3F-3543-A9B4-A6423111C7D1}" type="slidenum">
              <a:rPr lang="nl-NL" smtClean="0"/>
              <a:pPr/>
              <a:t>15</a:t>
            </a:fld>
            <a:endParaRPr lang="nl-NL" dirty="0"/>
          </a:p>
        </p:txBody>
      </p:sp>
      <p:sp>
        <p:nvSpPr>
          <p:cNvPr id="4" name="Content Placeholder 3">
            <a:extLst>
              <a:ext uri="{FF2B5EF4-FFF2-40B4-BE49-F238E27FC236}">
                <a16:creationId xmlns:a16="http://schemas.microsoft.com/office/drawing/2014/main" id="{792EE119-5912-CC08-3D5F-2A625F9E67A7}"/>
              </a:ext>
            </a:extLst>
          </p:cNvPr>
          <p:cNvSpPr>
            <a:spLocks noGrp="1"/>
          </p:cNvSpPr>
          <p:nvPr>
            <p:ph sz="quarter" idx="12"/>
          </p:nvPr>
        </p:nvSpPr>
        <p:spPr/>
        <p:txBody>
          <a:bodyPr/>
          <a:lstStyle/>
          <a:p>
            <a:pPr marL="0" indent="0">
              <a:buNone/>
            </a:pPr>
            <a:r>
              <a:rPr lang="nl-NL" b="1" dirty="0"/>
              <a:t>Laagspanning</a:t>
            </a:r>
            <a:endParaRPr lang="nl-NL" dirty="0"/>
          </a:p>
          <a:p>
            <a:pPr marL="0" indent="0">
              <a:buNone/>
            </a:pPr>
            <a:r>
              <a:rPr lang="nl-NL" dirty="0"/>
              <a:t>Spanning, normaal niet hoger dan 1000 Volt wisselspanning of 1500 Volt gelijkspanning</a:t>
            </a:r>
          </a:p>
          <a:p>
            <a:pPr marL="0" indent="0">
              <a:buNone/>
            </a:pPr>
            <a:endParaRPr lang="nl-NL" dirty="0"/>
          </a:p>
          <a:p>
            <a:pPr marL="0" indent="0">
              <a:buNone/>
            </a:pPr>
            <a:r>
              <a:rPr lang="nl-NL" b="1" dirty="0"/>
              <a:t>Spanningsloos</a:t>
            </a:r>
          </a:p>
          <a:p>
            <a:pPr marL="0" indent="0">
              <a:buNone/>
            </a:pPr>
            <a:r>
              <a:rPr lang="nl-NL" dirty="0"/>
              <a:t>Spanningswaarde van (vrijwel) 0 V, dat wil zeggen zonder aanwezige spanning en/of lading</a:t>
            </a:r>
          </a:p>
          <a:p>
            <a:pPr marL="0" indent="0">
              <a:buNone/>
            </a:pPr>
            <a:endParaRPr lang="nl-NL" b="1" dirty="0"/>
          </a:p>
          <a:p>
            <a:pPr marL="0" indent="0">
              <a:buNone/>
            </a:pPr>
            <a:endParaRPr lang="nl-NL" b="1" dirty="0"/>
          </a:p>
        </p:txBody>
      </p:sp>
      <p:sp>
        <p:nvSpPr>
          <p:cNvPr id="5" name="TextBox 4">
            <a:extLst>
              <a:ext uri="{FF2B5EF4-FFF2-40B4-BE49-F238E27FC236}">
                <a16:creationId xmlns:a16="http://schemas.microsoft.com/office/drawing/2014/main" id="{D4FE84E7-17A0-B2A5-D57E-3710DB12DC53}"/>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E38BE33A-854F-A0AF-254B-4B159552B82F}"/>
              </a:ext>
            </a:extLst>
          </p:cNvPr>
          <p:cNvSpPr txBox="1"/>
          <p:nvPr/>
        </p:nvSpPr>
        <p:spPr>
          <a:xfrm>
            <a:off x="1725854" y="1380683"/>
            <a:ext cx="184731" cy="369332"/>
          </a:xfrm>
          <a:prstGeom prst="rect">
            <a:avLst/>
          </a:prstGeom>
          <a:noFill/>
        </p:spPr>
        <p:txBody>
          <a:bodyPr wrap="none" rtlCol="0">
            <a:spAutoFit/>
          </a:bodyPr>
          <a:lstStyle/>
          <a:p>
            <a:endParaRPr lang="en-NL" dirty="0"/>
          </a:p>
        </p:txBody>
      </p:sp>
      <p:pic>
        <p:nvPicPr>
          <p:cNvPr id="21" name="Afbeelding 20">
            <a:extLst>
              <a:ext uri="{FF2B5EF4-FFF2-40B4-BE49-F238E27FC236}">
                <a16:creationId xmlns:a16="http://schemas.microsoft.com/office/drawing/2014/main" id="{1AB91F42-1111-2B2D-A10D-09241FB944D4}"/>
              </a:ext>
            </a:extLst>
          </p:cNvPr>
          <p:cNvPicPr>
            <a:picLocks noChangeAspect="1"/>
          </p:cNvPicPr>
          <p:nvPr/>
        </p:nvPicPr>
        <p:blipFill>
          <a:blip r:embed="rId2"/>
          <a:stretch>
            <a:fillRect/>
          </a:stretch>
        </p:blipFill>
        <p:spPr>
          <a:xfrm>
            <a:off x="759757" y="2922734"/>
            <a:ext cx="2116924" cy="1414794"/>
          </a:xfrm>
          <a:prstGeom prst="rect">
            <a:avLst/>
          </a:prstGeom>
        </p:spPr>
      </p:pic>
      <p:sp>
        <p:nvSpPr>
          <p:cNvPr id="8" name="Tekstvak 7">
            <a:extLst>
              <a:ext uri="{FF2B5EF4-FFF2-40B4-BE49-F238E27FC236}">
                <a16:creationId xmlns:a16="http://schemas.microsoft.com/office/drawing/2014/main" id="{24333F5F-7160-5AE8-5DDA-7A49044D3B7E}"/>
              </a:ext>
            </a:extLst>
          </p:cNvPr>
          <p:cNvSpPr txBox="1"/>
          <p:nvPr/>
        </p:nvSpPr>
        <p:spPr>
          <a:xfrm>
            <a:off x="3052483" y="2922734"/>
            <a:ext cx="5293006" cy="1569660"/>
          </a:xfrm>
          <a:prstGeom prst="rect">
            <a:avLst/>
          </a:prstGeom>
          <a:noFill/>
        </p:spPr>
        <p:txBody>
          <a:bodyPr wrap="square" rtlCol="0">
            <a:spAutoFit/>
          </a:bodyPr>
          <a:lstStyle/>
          <a:p>
            <a:pPr marL="0" indent="0">
              <a:buNone/>
            </a:pPr>
            <a:r>
              <a:rPr lang="nl-NL" sz="1600" b="1" dirty="0"/>
              <a:t>Aanrakingsveilig of aanraakveilig</a:t>
            </a:r>
          </a:p>
          <a:p>
            <a:pPr marL="0" indent="0">
              <a:buNone/>
            </a:pPr>
            <a:r>
              <a:rPr lang="nl-NL" sz="1600" dirty="0"/>
              <a:t>Beschermingsgraad van tenminste IPXXB of IP2X:</a:t>
            </a:r>
          </a:p>
          <a:p>
            <a:pPr marL="285750" indent="-285750">
              <a:buFont typeface="Wingdings" panose="05000000000000000000" pitchFamily="2" charset="2"/>
              <a:buChar char="§"/>
            </a:pPr>
            <a:r>
              <a:rPr lang="nl-NL" sz="1600" dirty="0">
                <a:solidFill>
                  <a:schemeClr val="accent1"/>
                </a:solidFill>
              </a:rPr>
              <a:t>bescherming tegen aanraking van gevaarlijke delen met een vinger;</a:t>
            </a:r>
          </a:p>
          <a:p>
            <a:pPr marL="285750" indent="-285750">
              <a:buFont typeface="Wingdings" panose="05000000000000000000" pitchFamily="2" charset="2"/>
              <a:buChar char="§"/>
            </a:pPr>
            <a:r>
              <a:rPr lang="nl-NL" sz="1600" dirty="0">
                <a:solidFill>
                  <a:schemeClr val="accent1"/>
                </a:solidFill>
              </a:rPr>
              <a:t>bescherming tegen indringing van een vreemd voorwerp groter dan 12,5 </a:t>
            </a:r>
            <a:r>
              <a:rPr lang="nl-NL" sz="1600" dirty="0"/>
              <a:t>mm (alleen IP2X).</a:t>
            </a:r>
          </a:p>
        </p:txBody>
      </p:sp>
    </p:spTree>
    <p:extLst>
      <p:ext uri="{BB962C8B-B14F-4D97-AF65-F5344CB8AC3E}">
        <p14:creationId xmlns:p14="http://schemas.microsoft.com/office/powerpoint/2010/main" val="41093875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65B78-36E0-A077-5324-05507AE7CC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09C34C-4FF2-2B89-DF04-B7B7C6B9FCE7}"/>
              </a:ext>
            </a:extLst>
          </p:cNvPr>
          <p:cNvSpPr>
            <a:spLocks noGrp="1"/>
          </p:cNvSpPr>
          <p:nvPr>
            <p:ph type="title"/>
          </p:nvPr>
        </p:nvSpPr>
        <p:spPr/>
        <p:txBody>
          <a:bodyPr/>
          <a:lstStyle/>
          <a:p>
            <a:r>
              <a:rPr lang="en-GB" dirty="0" err="1"/>
              <a:t>Vooraf</a:t>
            </a:r>
            <a:r>
              <a:rPr lang="en-GB" dirty="0"/>
              <a:t>: </a:t>
            </a:r>
            <a:r>
              <a:rPr lang="en-GB" dirty="0" err="1"/>
              <a:t>nog</a:t>
            </a:r>
            <a:r>
              <a:rPr lang="en-GB" dirty="0"/>
              <a:t> </a:t>
            </a:r>
            <a:r>
              <a:rPr lang="en-GB" dirty="0" err="1"/>
              <a:t>een</a:t>
            </a:r>
            <a:r>
              <a:rPr lang="en-GB" dirty="0"/>
              <a:t> </a:t>
            </a:r>
            <a:r>
              <a:rPr lang="en-GB" dirty="0" err="1"/>
              <a:t>paar</a:t>
            </a:r>
            <a:r>
              <a:rPr lang="en-GB" dirty="0"/>
              <a:t> </a:t>
            </a:r>
            <a:r>
              <a:rPr lang="en-GB" dirty="0" err="1"/>
              <a:t>begrippen</a:t>
            </a:r>
            <a:endParaRPr lang="en-NL" dirty="0"/>
          </a:p>
        </p:txBody>
      </p:sp>
      <p:sp>
        <p:nvSpPr>
          <p:cNvPr id="3" name="Footer Placeholder 2">
            <a:extLst>
              <a:ext uri="{FF2B5EF4-FFF2-40B4-BE49-F238E27FC236}">
                <a16:creationId xmlns:a16="http://schemas.microsoft.com/office/drawing/2014/main" id="{47631916-B0D1-7FAD-A66F-3323B1B1D024}"/>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645C3D0C-38BB-47E9-79C6-8A841F6A5C96}"/>
              </a:ext>
            </a:extLst>
          </p:cNvPr>
          <p:cNvSpPr>
            <a:spLocks noGrp="1"/>
          </p:cNvSpPr>
          <p:nvPr>
            <p:ph type="sldNum" sz="quarter" idx="11"/>
          </p:nvPr>
        </p:nvSpPr>
        <p:spPr/>
        <p:txBody>
          <a:bodyPr/>
          <a:lstStyle/>
          <a:p>
            <a:fld id="{E86285AD-AB3F-3543-A9B4-A6423111C7D1}" type="slidenum">
              <a:rPr lang="nl-NL" smtClean="0"/>
              <a:pPr/>
              <a:t>16</a:t>
            </a:fld>
            <a:endParaRPr lang="nl-NL" dirty="0"/>
          </a:p>
        </p:txBody>
      </p:sp>
      <p:sp>
        <p:nvSpPr>
          <p:cNvPr id="4" name="Content Placeholder 3">
            <a:extLst>
              <a:ext uri="{FF2B5EF4-FFF2-40B4-BE49-F238E27FC236}">
                <a16:creationId xmlns:a16="http://schemas.microsoft.com/office/drawing/2014/main" id="{36DADE83-E37E-1B6B-740A-23125BACDACC}"/>
              </a:ext>
            </a:extLst>
          </p:cNvPr>
          <p:cNvSpPr>
            <a:spLocks noGrp="1"/>
          </p:cNvSpPr>
          <p:nvPr>
            <p:ph sz="quarter" idx="12"/>
          </p:nvPr>
        </p:nvSpPr>
        <p:spPr/>
        <p:txBody>
          <a:bodyPr/>
          <a:lstStyle/>
          <a:p>
            <a:pPr marL="0" indent="0">
              <a:buNone/>
            </a:pPr>
            <a:r>
              <a:rPr lang="nl-NL" b="1" dirty="0"/>
              <a:t>Elektrische gevaren</a:t>
            </a:r>
          </a:p>
          <a:p>
            <a:pPr marL="0" indent="0">
              <a:buNone/>
            </a:pPr>
            <a:r>
              <a:rPr lang="nl-NL" dirty="0"/>
              <a:t>Mogelijkheid op letsel en/of schade aan de installatie, veroorzaakt door elektriciteit. Tot de gevaren van elektriciteit worden gerekend:</a:t>
            </a:r>
          </a:p>
          <a:p>
            <a:pPr>
              <a:buFont typeface="Wingdings" panose="05000000000000000000" pitchFamily="2" charset="2"/>
              <a:buChar char="§"/>
            </a:pPr>
            <a:r>
              <a:rPr lang="nl-NL" dirty="0"/>
              <a:t>aanraking;</a:t>
            </a:r>
          </a:p>
          <a:p>
            <a:pPr>
              <a:buFont typeface="Wingdings" panose="05000000000000000000" pitchFamily="2" charset="2"/>
              <a:buChar char="§"/>
            </a:pPr>
            <a:r>
              <a:rPr lang="nl-NL" dirty="0"/>
              <a:t>brand;</a:t>
            </a:r>
          </a:p>
          <a:p>
            <a:pPr>
              <a:buFont typeface="Wingdings" panose="05000000000000000000" pitchFamily="2" charset="2"/>
              <a:buChar char="§"/>
            </a:pPr>
            <a:r>
              <a:rPr lang="nl-NL" dirty="0"/>
              <a:t>explosie;</a:t>
            </a:r>
          </a:p>
          <a:p>
            <a:pPr>
              <a:buFont typeface="Wingdings" panose="05000000000000000000" pitchFamily="2" charset="2"/>
              <a:buChar char="§"/>
            </a:pPr>
            <a:r>
              <a:rPr lang="nl-NL" dirty="0"/>
              <a:t>elektromagnetische velden en krachten;</a:t>
            </a:r>
          </a:p>
          <a:p>
            <a:pPr>
              <a:buFont typeface="Wingdings" panose="05000000000000000000" pitchFamily="2" charset="2"/>
              <a:buChar char="§"/>
            </a:pPr>
            <a:r>
              <a:rPr lang="nl-NL" dirty="0"/>
              <a:t>vlambogen;</a:t>
            </a:r>
          </a:p>
          <a:p>
            <a:pPr>
              <a:buFont typeface="Wingdings" panose="05000000000000000000" pitchFamily="2" charset="2"/>
              <a:buChar char="§"/>
            </a:pPr>
            <a:r>
              <a:rPr lang="nl-NL" dirty="0"/>
              <a:t>onbedoeld inschakelen en uitschakelen;</a:t>
            </a:r>
          </a:p>
          <a:p>
            <a:pPr>
              <a:buFont typeface="Wingdings" panose="05000000000000000000" pitchFamily="2" charset="2"/>
              <a:buChar char="§"/>
            </a:pPr>
            <a:r>
              <a:rPr lang="nl-NL" dirty="0"/>
              <a:t>beknelling door elektrisch aangedreven onderdelen.</a:t>
            </a:r>
            <a:endParaRPr lang="en-NL" dirty="0"/>
          </a:p>
        </p:txBody>
      </p:sp>
      <p:sp>
        <p:nvSpPr>
          <p:cNvPr id="5" name="TextBox 4">
            <a:extLst>
              <a:ext uri="{FF2B5EF4-FFF2-40B4-BE49-F238E27FC236}">
                <a16:creationId xmlns:a16="http://schemas.microsoft.com/office/drawing/2014/main" id="{3586E292-11D5-C0B1-E31D-135AEEAC40DD}"/>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C63323F0-F7EC-ECD1-E4E7-39048B83CEC2}"/>
              </a:ext>
            </a:extLst>
          </p:cNvPr>
          <p:cNvSpPr txBox="1"/>
          <p:nvPr/>
        </p:nvSpPr>
        <p:spPr>
          <a:xfrm>
            <a:off x="1952906"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39058503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F6662-4979-71DF-F115-5D2EB465DF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2479C7-102B-E3C5-B457-9875EE44928C}"/>
              </a:ext>
            </a:extLst>
          </p:cNvPr>
          <p:cNvSpPr>
            <a:spLocks noGrp="1"/>
          </p:cNvSpPr>
          <p:nvPr>
            <p:ph type="title"/>
          </p:nvPr>
        </p:nvSpPr>
        <p:spPr/>
        <p:txBody>
          <a:bodyPr/>
          <a:lstStyle/>
          <a:p>
            <a:r>
              <a:rPr lang="en-GB" dirty="0" err="1"/>
              <a:t>Vooraf</a:t>
            </a:r>
            <a:r>
              <a:rPr lang="en-GB" dirty="0"/>
              <a:t>: </a:t>
            </a:r>
            <a:r>
              <a:rPr lang="en-GB" dirty="0" err="1"/>
              <a:t>en</a:t>
            </a:r>
            <a:r>
              <a:rPr lang="en-GB" dirty="0"/>
              <a:t> </a:t>
            </a:r>
            <a:r>
              <a:rPr lang="en-GB" dirty="0" err="1"/>
              <a:t>nog</a:t>
            </a:r>
            <a:r>
              <a:rPr lang="en-GB" dirty="0"/>
              <a:t> </a:t>
            </a:r>
            <a:r>
              <a:rPr lang="en-GB" dirty="0" err="1"/>
              <a:t>een</a:t>
            </a:r>
            <a:r>
              <a:rPr lang="en-GB" dirty="0"/>
              <a:t> </a:t>
            </a:r>
            <a:r>
              <a:rPr lang="en-GB" dirty="0" err="1"/>
              <a:t>paar</a:t>
            </a:r>
            <a:r>
              <a:rPr lang="en-GB" dirty="0"/>
              <a:t> </a:t>
            </a:r>
            <a:r>
              <a:rPr lang="en-GB" dirty="0" err="1"/>
              <a:t>begrippen</a:t>
            </a:r>
            <a:endParaRPr lang="en-NL" dirty="0"/>
          </a:p>
        </p:txBody>
      </p:sp>
      <p:sp>
        <p:nvSpPr>
          <p:cNvPr id="3" name="Footer Placeholder 2">
            <a:extLst>
              <a:ext uri="{FF2B5EF4-FFF2-40B4-BE49-F238E27FC236}">
                <a16:creationId xmlns:a16="http://schemas.microsoft.com/office/drawing/2014/main" id="{A8AB396C-D3A3-7C22-2880-727B682537AF}"/>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7F58C610-F411-46C8-BB50-50AD2B005311}"/>
              </a:ext>
            </a:extLst>
          </p:cNvPr>
          <p:cNvSpPr>
            <a:spLocks noGrp="1"/>
          </p:cNvSpPr>
          <p:nvPr>
            <p:ph type="sldNum" sz="quarter" idx="11"/>
          </p:nvPr>
        </p:nvSpPr>
        <p:spPr/>
        <p:txBody>
          <a:bodyPr/>
          <a:lstStyle/>
          <a:p>
            <a:fld id="{E86285AD-AB3F-3543-A9B4-A6423111C7D1}" type="slidenum">
              <a:rPr lang="nl-NL" smtClean="0"/>
              <a:pPr/>
              <a:t>17</a:t>
            </a:fld>
            <a:endParaRPr lang="nl-NL" dirty="0"/>
          </a:p>
        </p:txBody>
      </p:sp>
      <p:sp>
        <p:nvSpPr>
          <p:cNvPr id="4" name="Content Placeholder 3">
            <a:extLst>
              <a:ext uri="{FF2B5EF4-FFF2-40B4-BE49-F238E27FC236}">
                <a16:creationId xmlns:a16="http://schemas.microsoft.com/office/drawing/2014/main" id="{CE907B6C-EF5E-4B8E-16F9-1726F519DF72}"/>
              </a:ext>
            </a:extLst>
          </p:cNvPr>
          <p:cNvSpPr>
            <a:spLocks noGrp="1"/>
          </p:cNvSpPr>
          <p:nvPr>
            <p:ph sz="quarter" idx="12"/>
          </p:nvPr>
        </p:nvSpPr>
        <p:spPr/>
        <p:txBody>
          <a:bodyPr/>
          <a:lstStyle/>
          <a:p>
            <a:pPr marL="0" indent="0">
              <a:buNone/>
            </a:pPr>
            <a:r>
              <a:rPr lang="nl-NL" b="1" dirty="0"/>
              <a:t>Elektrische veiligheid</a:t>
            </a:r>
          </a:p>
          <a:p>
            <a:pPr marL="0" indent="0">
              <a:buNone/>
            </a:pPr>
            <a:r>
              <a:rPr lang="nl-NL" dirty="0"/>
              <a:t>De effectieve bescherming van mensen, dieren en goederen tegen schade door elektrisch gevaar</a:t>
            </a:r>
          </a:p>
          <a:p>
            <a:pPr marL="0" indent="0">
              <a:buNone/>
            </a:pPr>
            <a:endParaRPr lang="nl-NL" dirty="0"/>
          </a:p>
          <a:p>
            <a:pPr marL="0" indent="0">
              <a:buNone/>
            </a:pPr>
            <a:r>
              <a:rPr lang="nl-NL" b="1" dirty="0"/>
              <a:t>Systeemveiligheid</a:t>
            </a:r>
          </a:p>
          <a:p>
            <a:pPr marL="0" indent="0">
              <a:buNone/>
            </a:pPr>
            <a:r>
              <a:rPr lang="nl-NL" dirty="0"/>
              <a:t>De effectieve bescherming van mensen, dieren en goederen tegen (gevolg)schade door het falen van een technisch systeem</a:t>
            </a:r>
            <a:endParaRPr lang="en-NL" dirty="0"/>
          </a:p>
        </p:txBody>
      </p:sp>
      <p:sp>
        <p:nvSpPr>
          <p:cNvPr id="5" name="TextBox 4">
            <a:extLst>
              <a:ext uri="{FF2B5EF4-FFF2-40B4-BE49-F238E27FC236}">
                <a16:creationId xmlns:a16="http://schemas.microsoft.com/office/drawing/2014/main" id="{61A71934-C9B8-18B7-E8B5-27E927197E34}"/>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93F9303F-07E4-30AB-4F46-1EB63E23235F}"/>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8027780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3504FC-E525-368B-6947-D2A69C72A7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19CAE1-019E-4DED-E62B-ABF8601B70E9}"/>
              </a:ext>
            </a:extLst>
          </p:cNvPr>
          <p:cNvSpPr>
            <a:spLocks noGrp="1"/>
          </p:cNvSpPr>
          <p:nvPr>
            <p:ph type="title"/>
          </p:nvPr>
        </p:nvSpPr>
        <p:spPr>
          <a:xfrm>
            <a:off x="755650" y="595358"/>
            <a:ext cx="7589838" cy="609603"/>
          </a:xfrm>
        </p:spPr>
        <p:txBody>
          <a:bodyPr anchor="t">
            <a:normAutofit/>
          </a:bodyPr>
          <a:lstStyle/>
          <a:p>
            <a:r>
              <a:rPr lang="en-GB" dirty="0"/>
              <a:t>Gevarenzone</a:t>
            </a:r>
            <a:endParaRPr lang="en-NL" dirty="0"/>
          </a:p>
        </p:txBody>
      </p:sp>
      <p:sp>
        <p:nvSpPr>
          <p:cNvPr id="3" name="Footer Placeholder 2">
            <a:extLst>
              <a:ext uri="{FF2B5EF4-FFF2-40B4-BE49-F238E27FC236}">
                <a16:creationId xmlns:a16="http://schemas.microsoft.com/office/drawing/2014/main" id="{48000B8E-F5FD-7D64-A4E6-2752898F4AD2}"/>
              </a:ext>
            </a:extLst>
          </p:cNvPr>
          <p:cNvSpPr>
            <a:spLocks noGrp="1"/>
          </p:cNvSpPr>
          <p:nvPr>
            <p:ph type="ftr" sz="quarter" idx="10"/>
          </p:nvPr>
        </p:nvSpPr>
        <p:spPr>
          <a:xfrm>
            <a:off x="755650" y="4768569"/>
            <a:ext cx="6900209" cy="225541"/>
          </a:xfrm>
        </p:spPr>
        <p:txBody>
          <a:bodyPr wrap="none" anchor="t">
            <a:normAutofit/>
          </a:bodyPr>
          <a:lstStyle/>
          <a:p>
            <a:pPr>
              <a:spcAft>
                <a:spcPts val="600"/>
              </a:spcAft>
            </a:pPr>
            <a:r>
              <a:rPr lang="nl-NL" dirty="0"/>
              <a:t>Branchebijeenkomst </a:t>
            </a:r>
            <a:r>
              <a:rPr lang="nl-NL" dirty="0" err="1"/>
              <a:t>Vvw-ls</a:t>
            </a:r>
            <a:r>
              <a:rPr lang="nl-NL" dirty="0"/>
              <a:t>| 16 april 2025</a:t>
            </a:r>
            <a:endParaRPr lang="nl-NL"/>
          </a:p>
        </p:txBody>
      </p:sp>
      <p:sp>
        <p:nvSpPr>
          <p:cNvPr id="7" name="Slide Number Placeholder 6">
            <a:extLst>
              <a:ext uri="{FF2B5EF4-FFF2-40B4-BE49-F238E27FC236}">
                <a16:creationId xmlns:a16="http://schemas.microsoft.com/office/drawing/2014/main" id="{2C040A74-FED1-2363-15F4-83E23B4D7856}"/>
              </a:ext>
            </a:extLst>
          </p:cNvPr>
          <p:cNvSpPr>
            <a:spLocks noGrp="1"/>
          </p:cNvSpPr>
          <p:nvPr>
            <p:ph type="sldNum" sz="quarter" idx="11"/>
          </p:nvPr>
        </p:nvSpPr>
        <p:spPr>
          <a:xfrm>
            <a:off x="7655859" y="4768568"/>
            <a:ext cx="702437" cy="225541"/>
          </a:xfrm>
        </p:spPr>
        <p:txBody>
          <a:bodyPr wrap="none" anchor="t">
            <a:normAutofit/>
          </a:bodyPr>
          <a:lstStyle/>
          <a:p>
            <a:pPr>
              <a:spcAft>
                <a:spcPts val="600"/>
              </a:spcAft>
            </a:pPr>
            <a:fld id="{E86285AD-AB3F-3543-A9B4-A6423111C7D1}" type="slidenum">
              <a:rPr lang="nl-NL" smtClean="0"/>
              <a:pPr>
                <a:spcAft>
                  <a:spcPts val="600"/>
                </a:spcAft>
              </a:pPr>
              <a:t>18</a:t>
            </a:fld>
            <a:endParaRPr lang="nl-NL"/>
          </a:p>
        </p:txBody>
      </p:sp>
      <p:sp>
        <p:nvSpPr>
          <p:cNvPr id="4" name="Content Placeholder 3">
            <a:extLst>
              <a:ext uri="{FF2B5EF4-FFF2-40B4-BE49-F238E27FC236}">
                <a16:creationId xmlns:a16="http://schemas.microsoft.com/office/drawing/2014/main" id="{04DB4F4A-BB32-145C-E762-ACE2170F2D70}"/>
              </a:ext>
            </a:extLst>
          </p:cNvPr>
          <p:cNvSpPr>
            <a:spLocks noGrp="1"/>
          </p:cNvSpPr>
          <p:nvPr>
            <p:ph sz="quarter" idx="13"/>
          </p:nvPr>
        </p:nvSpPr>
        <p:spPr>
          <a:xfrm>
            <a:off x="4686033" y="1204913"/>
            <a:ext cx="3758720" cy="3203575"/>
          </a:xfrm>
        </p:spPr>
        <p:txBody>
          <a:bodyPr>
            <a:normAutofit/>
          </a:bodyPr>
          <a:lstStyle/>
          <a:p>
            <a:pPr marL="0" indent="0">
              <a:spcAft>
                <a:spcPts val="600"/>
              </a:spcAft>
              <a:buNone/>
            </a:pPr>
            <a:r>
              <a:rPr lang="nl-NL" b="1" dirty="0"/>
              <a:t>Gevarenzone</a:t>
            </a:r>
          </a:p>
          <a:p>
            <a:pPr marL="0" indent="0">
              <a:spcAft>
                <a:spcPts val="600"/>
              </a:spcAft>
              <a:buNone/>
            </a:pPr>
            <a:r>
              <a:rPr lang="nl-NL" dirty="0"/>
              <a:t>De gevarenzone is het gebied of de beperkte ruimte rondom actieve delen, waarbinnen zonder beschermingsmaatregelen elektrisch gevaar kan bestaan</a:t>
            </a:r>
            <a:endParaRPr lang="en-NL" dirty="0"/>
          </a:p>
          <a:p>
            <a:pPr marL="0" indent="0">
              <a:spcAft>
                <a:spcPts val="600"/>
              </a:spcAft>
              <a:buNone/>
            </a:pPr>
            <a:endParaRPr lang="en-NL" dirty="0"/>
          </a:p>
        </p:txBody>
      </p:sp>
      <p:sp>
        <p:nvSpPr>
          <p:cNvPr id="5" name="TextBox 4">
            <a:extLst>
              <a:ext uri="{FF2B5EF4-FFF2-40B4-BE49-F238E27FC236}">
                <a16:creationId xmlns:a16="http://schemas.microsoft.com/office/drawing/2014/main" id="{D031FC85-D987-6363-CDCC-BDD778CC7072}"/>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B1A2B7AD-C332-F7C7-61A9-D0A2072E4EF9}"/>
              </a:ext>
            </a:extLst>
          </p:cNvPr>
          <p:cNvSpPr txBox="1"/>
          <p:nvPr/>
        </p:nvSpPr>
        <p:spPr>
          <a:xfrm>
            <a:off x="1725854" y="1380683"/>
            <a:ext cx="184731" cy="369332"/>
          </a:xfrm>
          <a:prstGeom prst="rect">
            <a:avLst/>
          </a:prstGeom>
          <a:noFill/>
        </p:spPr>
        <p:txBody>
          <a:bodyPr wrap="none" rtlCol="0">
            <a:spAutoFit/>
          </a:bodyPr>
          <a:lstStyle/>
          <a:p>
            <a:endParaRPr lang="en-NL" dirty="0"/>
          </a:p>
        </p:txBody>
      </p:sp>
      <p:pic>
        <p:nvPicPr>
          <p:cNvPr id="9" name="Afbeelding 8" descr="Afbeelding met tekst, diagram, cirkel, lijn&#10;&#10;Door AI gegenereerde inhoud is mogelijk onjuist.">
            <a:extLst>
              <a:ext uri="{FF2B5EF4-FFF2-40B4-BE49-F238E27FC236}">
                <a16:creationId xmlns:a16="http://schemas.microsoft.com/office/drawing/2014/main" id="{94A07750-B370-DD66-0239-C47DFCC47E66}"/>
              </a:ext>
            </a:extLst>
          </p:cNvPr>
          <p:cNvPicPr>
            <a:picLocks noChangeAspect="1"/>
          </p:cNvPicPr>
          <p:nvPr/>
        </p:nvPicPr>
        <p:blipFill>
          <a:blip r:embed="rId2"/>
          <a:stretch>
            <a:fillRect/>
          </a:stretch>
        </p:blipFill>
        <p:spPr>
          <a:xfrm>
            <a:off x="798512" y="1061092"/>
            <a:ext cx="3108966" cy="2606045"/>
          </a:xfrm>
          <a:prstGeom prst="rect">
            <a:avLst/>
          </a:prstGeom>
        </p:spPr>
      </p:pic>
    </p:spTree>
    <p:extLst>
      <p:ext uri="{BB962C8B-B14F-4D97-AF65-F5344CB8AC3E}">
        <p14:creationId xmlns:p14="http://schemas.microsoft.com/office/powerpoint/2010/main" val="12288502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BA7D18-B82A-BC13-B96A-A42624B2CD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D8BE21-B602-552C-4226-BA4851ECA2E9}"/>
              </a:ext>
            </a:extLst>
          </p:cNvPr>
          <p:cNvSpPr>
            <a:spLocks noGrp="1"/>
          </p:cNvSpPr>
          <p:nvPr>
            <p:ph type="title"/>
          </p:nvPr>
        </p:nvSpPr>
        <p:spPr/>
        <p:txBody>
          <a:bodyPr/>
          <a:lstStyle/>
          <a:p>
            <a:r>
              <a:rPr lang="en-GB" dirty="0" err="1"/>
              <a:t>Functionarissen</a:t>
            </a:r>
            <a:r>
              <a:rPr lang="en-GB" dirty="0"/>
              <a:t> in het </a:t>
            </a:r>
            <a:r>
              <a:rPr lang="en-GB" dirty="0" err="1"/>
              <a:t>Vvw</a:t>
            </a:r>
            <a:r>
              <a:rPr lang="en-GB" dirty="0"/>
              <a:t>-ls</a:t>
            </a:r>
            <a:endParaRPr lang="en-NL" dirty="0"/>
          </a:p>
        </p:txBody>
      </p:sp>
      <p:sp>
        <p:nvSpPr>
          <p:cNvPr id="3" name="Footer Placeholder 2">
            <a:extLst>
              <a:ext uri="{FF2B5EF4-FFF2-40B4-BE49-F238E27FC236}">
                <a16:creationId xmlns:a16="http://schemas.microsoft.com/office/drawing/2014/main" id="{34031F6A-1385-BDA4-E86E-1A46ECA6748B}"/>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A45418BB-E040-9443-35EE-1F8D2F636572}"/>
              </a:ext>
            </a:extLst>
          </p:cNvPr>
          <p:cNvSpPr>
            <a:spLocks noGrp="1"/>
          </p:cNvSpPr>
          <p:nvPr>
            <p:ph type="sldNum" sz="quarter" idx="11"/>
          </p:nvPr>
        </p:nvSpPr>
        <p:spPr/>
        <p:txBody>
          <a:bodyPr/>
          <a:lstStyle/>
          <a:p>
            <a:fld id="{E86285AD-AB3F-3543-A9B4-A6423111C7D1}" type="slidenum">
              <a:rPr lang="nl-NL" smtClean="0"/>
              <a:pPr/>
              <a:t>19</a:t>
            </a:fld>
            <a:endParaRPr lang="nl-NL" dirty="0"/>
          </a:p>
        </p:txBody>
      </p:sp>
      <p:sp>
        <p:nvSpPr>
          <p:cNvPr id="4" name="Content Placeholder 3">
            <a:extLst>
              <a:ext uri="{FF2B5EF4-FFF2-40B4-BE49-F238E27FC236}">
                <a16:creationId xmlns:a16="http://schemas.microsoft.com/office/drawing/2014/main" id="{46E3240F-2F62-EA05-C8B5-955F631577DE}"/>
              </a:ext>
            </a:extLst>
          </p:cNvPr>
          <p:cNvSpPr>
            <a:spLocks noGrp="1"/>
          </p:cNvSpPr>
          <p:nvPr>
            <p:ph sz="quarter" idx="12"/>
          </p:nvPr>
        </p:nvSpPr>
        <p:spPr/>
        <p:txBody>
          <a:bodyPr/>
          <a:lstStyle/>
          <a:p>
            <a:pPr marL="0" indent="0">
              <a:buNone/>
            </a:pPr>
            <a:r>
              <a:rPr lang="nl-NL" b="1" dirty="0"/>
              <a:t>Vakbekwaam Persoon (VP)</a:t>
            </a:r>
          </a:p>
          <a:p>
            <a:pPr marL="0" indent="0">
              <a:buNone/>
            </a:pPr>
            <a:r>
              <a:rPr lang="nl-NL" dirty="0"/>
              <a:t>Persoon met een elektrotechnische opleiding, vakbekwaamheid, kennis en ervaring waardoor hij in staat is elektrische gevaren te onderkennen en te voorkomen</a:t>
            </a:r>
          </a:p>
          <a:p>
            <a:pPr marL="0" indent="0">
              <a:buNone/>
            </a:pPr>
            <a:endParaRPr lang="nl-NL" dirty="0"/>
          </a:p>
          <a:p>
            <a:pPr marL="0" indent="0">
              <a:buNone/>
            </a:pPr>
            <a:r>
              <a:rPr lang="nl-NL" b="1" dirty="0"/>
              <a:t>Voldoende Onderricht Persoon (VOP)</a:t>
            </a:r>
          </a:p>
          <a:p>
            <a:pPr marL="0" indent="0">
              <a:buNone/>
            </a:pPr>
            <a:r>
              <a:rPr lang="nl-NL" dirty="0"/>
              <a:t>Persoon die voldoende is geïnstrueerd waardoor hij in staat is bij zijn werkzaamheden de elektrische gevaren te herkennen en te voorkomen</a:t>
            </a:r>
          </a:p>
          <a:p>
            <a:pPr marL="0" indent="0">
              <a:buNone/>
            </a:pPr>
            <a:endParaRPr lang="nl-NL" dirty="0"/>
          </a:p>
          <a:p>
            <a:pPr marL="0" indent="0">
              <a:buNone/>
            </a:pPr>
            <a:r>
              <a:rPr lang="nl-NL" b="1" dirty="0"/>
              <a:t>Leek</a:t>
            </a:r>
          </a:p>
          <a:p>
            <a:pPr marL="0" indent="0">
              <a:buNone/>
            </a:pPr>
            <a:r>
              <a:rPr lang="nl-NL" dirty="0"/>
              <a:t>Persoon die niet is aangewezen als Vakbekwaam of Voldoende Onderricht Persoon</a:t>
            </a:r>
            <a:endParaRPr lang="en-NL" dirty="0"/>
          </a:p>
        </p:txBody>
      </p:sp>
      <p:sp>
        <p:nvSpPr>
          <p:cNvPr id="5" name="TextBox 4">
            <a:extLst>
              <a:ext uri="{FF2B5EF4-FFF2-40B4-BE49-F238E27FC236}">
                <a16:creationId xmlns:a16="http://schemas.microsoft.com/office/drawing/2014/main" id="{323BF414-E334-EC22-251F-D2BCF9122B3C}"/>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03DA93A5-2D71-2268-93AB-357CCFEE60A3}"/>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0088599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CBB720-43C5-7586-53DE-BDCAD67F13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DCA6B6-2F2D-0E39-0157-C3D1828C8E08}"/>
              </a:ext>
            </a:extLst>
          </p:cNvPr>
          <p:cNvSpPr>
            <a:spLocks noGrp="1"/>
          </p:cNvSpPr>
          <p:nvPr>
            <p:ph type="title"/>
          </p:nvPr>
        </p:nvSpPr>
        <p:spPr/>
        <p:txBody>
          <a:bodyPr/>
          <a:lstStyle/>
          <a:p>
            <a:r>
              <a:rPr lang="en-GB" dirty="0" err="1"/>
              <a:t>Functionarissen</a:t>
            </a:r>
            <a:r>
              <a:rPr lang="en-GB" dirty="0"/>
              <a:t> in het </a:t>
            </a:r>
            <a:r>
              <a:rPr lang="en-GB" dirty="0" err="1"/>
              <a:t>Vvw</a:t>
            </a:r>
            <a:r>
              <a:rPr lang="en-GB" dirty="0"/>
              <a:t>-ls (2)</a:t>
            </a:r>
            <a:endParaRPr lang="en-NL" dirty="0"/>
          </a:p>
        </p:txBody>
      </p:sp>
      <p:sp>
        <p:nvSpPr>
          <p:cNvPr id="3" name="Footer Placeholder 2">
            <a:extLst>
              <a:ext uri="{FF2B5EF4-FFF2-40B4-BE49-F238E27FC236}">
                <a16:creationId xmlns:a16="http://schemas.microsoft.com/office/drawing/2014/main" id="{1CED66FF-4F82-C3E5-6618-BFE0936F61EF}"/>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139B9CDD-6C56-3BDF-1B59-D35BADB9A579}"/>
              </a:ext>
            </a:extLst>
          </p:cNvPr>
          <p:cNvSpPr>
            <a:spLocks noGrp="1"/>
          </p:cNvSpPr>
          <p:nvPr>
            <p:ph type="sldNum" sz="quarter" idx="11"/>
          </p:nvPr>
        </p:nvSpPr>
        <p:spPr/>
        <p:txBody>
          <a:bodyPr/>
          <a:lstStyle/>
          <a:p>
            <a:fld id="{E86285AD-AB3F-3543-A9B4-A6423111C7D1}" type="slidenum">
              <a:rPr lang="nl-NL" smtClean="0"/>
              <a:pPr/>
              <a:t>20</a:t>
            </a:fld>
            <a:endParaRPr lang="nl-NL" dirty="0"/>
          </a:p>
        </p:txBody>
      </p:sp>
      <p:sp>
        <p:nvSpPr>
          <p:cNvPr id="4" name="Content Placeholder 3">
            <a:extLst>
              <a:ext uri="{FF2B5EF4-FFF2-40B4-BE49-F238E27FC236}">
                <a16:creationId xmlns:a16="http://schemas.microsoft.com/office/drawing/2014/main" id="{AA5C9430-3C20-A4D4-BB76-9F8091FAA72D}"/>
              </a:ext>
            </a:extLst>
          </p:cNvPr>
          <p:cNvSpPr>
            <a:spLocks noGrp="1"/>
          </p:cNvSpPr>
          <p:nvPr>
            <p:ph sz="quarter" idx="12"/>
          </p:nvPr>
        </p:nvSpPr>
        <p:spPr/>
        <p:txBody>
          <a:bodyPr/>
          <a:lstStyle/>
          <a:p>
            <a:pPr marL="0" indent="0">
              <a:buNone/>
            </a:pPr>
            <a:r>
              <a:rPr lang="nl-NL" b="1" dirty="0"/>
              <a:t>Operationeel Installatieverantwoordelijke (O-IV)</a:t>
            </a:r>
          </a:p>
          <a:p>
            <a:pPr marL="0" indent="0">
              <a:buNone/>
            </a:pPr>
            <a:r>
              <a:rPr lang="nl-NL" dirty="0"/>
              <a:t>Vakbekwaam Persoon die door ProRail is aangewezen als direct verantwoordelijke voor de operationele aspecten van de veilige bedrijfsvoering van een elektrische installatie</a:t>
            </a:r>
          </a:p>
          <a:p>
            <a:pPr marL="0" indent="0">
              <a:buNone/>
            </a:pPr>
            <a:endParaRPr lang="nl-NL" dirty="0"/>
          </a:p>
          <a:p>
            <a:pPr marL="0" indent="0">
              <a:buNone/>
            </a:pPr>
            <a:r>
              <a:rPr lang="nl-NL" b="1" dirty="0"/>
              <a:t>Werkverantwoordelijke (WV)</a:t>
            </a:r>
          </a:p>
          <a:p>
            <a:pPr marL="0" indent="0">
              <a:buNone/>
            </a:pPr>
            <a:r>
              <a:rPr lang="nl-NL" dirty="0"/>
              <a:t>Vakbekwaam Persoon die is aangewezen als direct verantwoordelijke voor de veilige uitvoering van elektrische en niet-elektrische werkzaamheden waarbij een elektrisch gevaar kan optreden</a:t>
            </a:r>
            <a:endParaRPr lang="en-NL" dirty="0"/>
          </a:p>
        </p:txBody>
      </p:sp>
      <p:sp>
        <p:nvSpPr>
          <p:cNvPr id="5" name="TextBox 4">
            <a:extLst>
              <a:ext uri="{FF2B5EF4-FFF2-40B4-BE49-F238E27FC236}">
                <a16:creationId xmlns:a16="http://schemas.microsoft.com/office/drawing/2014/main" id="{E5B487F1-F1C5-3DD7-A888-C5EA736E681D}"/>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194E2370-7384-81DB-39DA-06F77B12C1BF}"/>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4754102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6C620-992F-4B1A-0B96-7E35372955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111AF5-0A76-6FDF-F121-8030C7CBBE57}"/>
              </a:ext>
            </a:extLst>
          </p:cNvPr>
          <p:cNvSpPr>
            <a:spLocks noGrp="1"/>
          </p:cNvSpPr>
          <p:nvPr>
            <p:ph type="title"/>
          </p:nvPr>
        </p:nvSpPr>
        <p:spPr/>
        <p:txBody>
          <a:bodyPr/>
          <a:lstStyle/>
          <a:p>
            <a:r>
              <a:rPr lang="en-GB" dirty="0" err="1"/>
              <a:t>Installatieverantwoordelijkheid</a:t>
            </a:r>
            <a:endParaRPr lang="en-NL" dirty="0"/>
          </a:p>
        </p:txBody>
      </p:sp>
      <p:sp>
        <p:nvSpPr>
          <p:cNvPr id="3" name="Footer Placeholder 2">
            <a:extLst>
              <a:ext uri="{FF2B5EF4-FFF2-40B4-BE49-F238E27FC236}">
                <a16:creationId xmlns:a16="http://schemas.microsoft.com/office/drawing/2014/main" id="{E917BEB1-EA9C-9D68-F3FF-A95F7DD8677E}"/>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33810208-C397-38B3-19BC-C9CC1CC38E16}"/>
              </a:ext>
            </a:extLst>
          </p:cNvPr>
          <p:cNvSpPr>
            <a:spLocks noGrp="1"/>
          </p:cNvSpPr>
          <p:nvPr>
            <p:ph type="sldNum" sz="quarter" idx="11"/>
          </p:nvPr>
        </p:nvSpPr>
        <p:spPr/>
        <p:txBody>
          <a:bodyPr/>
          <a:lstStyle/>
          <a:p>
            <a:fld id="{E86285AD-AB3F-3543-A9B4-A6423111C7D1}" type="slidenum">
              <a:rPr lang="nl-NL" smtClean="0"/>
              <a:pPr/>
              <a:t>21</a:t>
            </a:fld>
            <a:endParaRPr lang="nl-NL" dirty="0"/>
          </a:p>
        </p:txBody>
      </p:sp>
      <p:sp>
        <p:nvSpPr>
          <p:cNvPr id="4" name="Content Placeholder 3">
            <a:extLst>
              <a:ext uri="{FF2B5EF4-FFF2-40B4-BE49-F238E27FC236}">
                <a16:creationId xmlns:a16="http://schemas.microsoft.com/office/drawing/2014/main" id="{BFB1A136-6578-B1A2-6077-4345005348C7}"/>
              </a:ext>
            </a:extLst>
          </p:cNvPr>
          <p:cNvSpPr>
            <a:spLocks noGrp="1"/>
          </p:cNvSpPr>
          <p:nvPr>
            <p:ph sz="quarter" idx="12"/>
          </p:nvPr>
        </p:nvSpPr>
        <p:spPr/>
        <p:txBody>
          <a:bodyPr/>
          <a:lstStyle/>
          <a:p>
            <a:pPr marL="0" indent="0">
              <a:buNone/>
            </a:pPr>
            <a:r>
              <a:rPr lang="nl-NL" b="1" dirty="0"/>
              <a:t>De directe verantwoordelijkheid voor de veilige bedrijfsvoering van de elektrische installatie</a:t>
            </a:r>
          </a:p>
          <a:p>
            <a:pPr marL="0" indent="0">
              <a:buNone/>
            </a:pPr>
            <a:r>
              <a:rPr lang="nl-NL" dirty="0"/>
              <a:t>Deze verantwoordelijkheid kan door middel van aanwijzingen of interne regelgeving worden verdeeld over meerdere personen binnen een organisatie</a:t>
            </a:r>
          </a:p>
          <a:p>
            <a:pPr marL="0" indent="0">
              <a:buNone/>
            </a:pPr>
            <a:endParaRPr lang="nl-NL" dirty="0"/>
          </a:p>
          <a:p>
            <a:pPr marL="0" indent="0">
              <a:buNone/>
            </a:pPr>
            <a:r>
              <a:rPr lang="nl-NL" dirty="0"/>
              <a:t>De verantwoordelijkheid is afhankelijk van het eigenaarschap van een installatie</a:t>
            </a:r>
            <a:endParaRPr lang="en-NL" dirty="0"/>
          </a:p>
        </p:txBody>
      </p:sp>
      <p:sp>
        <p:nvSpPr>
          <p:cNvPr id="5" name="TextBox 4">
            <a:extLst>
              <a:ext uri="{FF2B5EF4-FFF2-40B4-BE49-F238E27FC236}">
                <a16:creationId xmlns:a16="http://schemas.microsoft.com/office/drawing/2014/main" id="{4983A900-6285-CA33-F170-DC4EAC950DFD}"/>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94E29C1E-2D8F-9CB6-F72C-92E15D5A31C6}"/>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36057981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5D80E1-6DD9-D155-BAC3-550FA6BB2A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F6D307-0675-29F7-68DD-76CA8CCDDA71}"/>
              </a:ext>
            </a:extLst>
          </p:cNvPr>
          <p:cNvSpPr>
            <a:spLocks noGrp="1"/>
          </p:cNvSpPr>
          <p:nvPr>
            <p:ph type="title"/>
          </p:nvPr>
        </p:nvSpPr>
        <p:spPr/>
        <p:txBody>
          <a:bodyPr/>
          <a:lstStyle/>
          <a:p>
            <a:r>
              <a:rPr lang="en-GB" dirty="0" err="1"/>
              <a:t>Veilig</a:t>
            </a:r>
            <a:r>
              <a:rPr lang="en-GB" dirty="0"/>
              <a:t> </a:t>
            </a:r>
            <a:r>
              <a:rPr lang="en-GB" dirty="0" err="1"/>
              <a:t>werken</a:t>
            </a:r>
            <a:r>
              <a:rPr lang="en-GB" dirty="0"/>
              <a:t> </a:t>
            </a:r>
            <a:r>
              <a:rPr lang="en-GB" dirty="0" err="1"/>
              <a:t>aan</a:t>
            </a:r>
            <a:r>
              <a:rPr lang="en-GB" dirty="0"/>
              <a:t> spoorse </a:t>
            </a:r>
            <a:r>
              <a:rPr lang="en-GB" dirty="0" err="1"/>
              <a:t>laagspanningsinstallaties</a:t>
            </a:r>
            <a:endParaRPr lang="en-NL" dirty="0"/>
          </a:p>
        </p:txBody>
      </p:sp>
      <p:sp>
        <p:nvSpPr>
          <p:cNvPr id="3" name="Footer Placeholder 2">
            <a:extLst>
              <a:ext uri="{FF2B5EF4-FFF2-40B4-BE49-F238E27FC236}">
                <a16:creationId xmlns:a16="http://schemas.microsoft.com/office/drawing/2014/main" id="{2D2AC594-6297-83E7-5F17-9B6B4FC2D0F5}"/>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8FE44455-0202-D965-E8CE-72E2D1596960}"/>
              </a:ext>
            </a:extLst>
          </p:cNvPr>
          <p:cNvSpPr>
            <a:spLocks noGrp="1"/>
          </p:cNvSpPr>
          <p:nvPr>
            <p:ph type="sldNum" sz="quarter" idx="11"/>
          </p:nvPr>
        </p:nvSpPr>
        <p:spPr/>
        <p:txBody>
          <a:bodyPr/>
          <a:lstStyle/>
          <a:p>
            <a:fld id="{E86285AD-AB3F-3543-A9B4-A6423111C7D1}" type="slidenum">
              <a:rPr lang="nl-NL" smtClean="0"/>
              <a:pPr/>
              <a:t>22</a:t>
            </a:fld>
            <a:endParaRPr lang="nl-NL" dirty="0"/>
          </a:p>
        </p:txBody>
      </p:sp>
      <p:sp>
        <p:nvSpPr>
          <p:cNvPr id="4" name="Content Placeholder 3">
            <a:extLst>
              <a:ext uri="{FF2B5EF4-FFF2-40B4-BE49-F238E27FC236}">
                <a16:creationId xmlns:a16="http://schemas.microsoft.com/office/drawing/2014/main" id="{22C160DB-801B-FB58-C4C5-8DFEDD762EAA}"/>
              </a:ext>
            </a:extLst>
          </p:cNvPr>
          <p:cNvSpPr>
            <a:spLocks noGrp="1"/>
          </p:cNvSpPr>
          <p:nvPr>
            <p:ph sz="quarter" idx="12"/>
          </p:nvPr>
        </p:nvSpPr>
        <p:spPr/>
        <p:txBody>
          <a:bodyPr/>
          <a:lstStyle/>
          <a:p>
            <a:pPr marL="0" indent="0">
              <a:buNone/>
            </a:pPr>
            <a:endParaRPr lang="en-GB" b="1" dirty="0"/>
          </a:p>
          <a:p>
            <a:pPr marL="0" indent="0">
              <a:buNone/>
            </a:pPr>
            <a:endParaRPr lang="en-GB" b="1" dirty="0"/>
          </a:p>
          <a:p>
            <a:pPr marL="0" indent="0">
              <a:buNone/>
            </a:pPr>
            <a:r>
              <a:rPr lang="en-GB" b="1" dirty="0"/>
              <a:t>Erik van Norden</a:t>
            </a:r>
          </a:p>
          <a:p>
            <a:pPr marL="0" indent="0">
              <a:buNone/>
            </a:pPr>
            <a:r>
              <a:rPr lang="nl-NL" dirty="0"/>
              <a:t>Lid Werkkamer Laagspanning</a:t>
            </a:r>
          </a:p>
          <a:p>
            <a:pPr marL="0" indent="0">
              <a:buNone/>
            </a:pPr>
            <a:r>
              <a:rPr lang="nl-NL" dirty="0"/>
              <a:t>Lid redactiecommissie </a:t>
            </a:r>
            <a:r>
              <a:rPr lang="nl-NL" dirty="0" err="1"/>
              <a:t>Vvw-ls</a:t>
            </a:r>
            <a:endParaRPr lang="en-NL" dirty="0"/>
          </a:p>
        </p:txBody>
      </p:sp>
      <p:sp>
        <p:nvSpPr>
          <p:cNvPr id="5" name="TextBox 4">
            <a:extLst>
              <a:ext uri="{FF2B5EF4-FFF2-40B4-BE49-F238E27FC236}">
                <a16:creationId xmlns:a16="http://schemas.microsoft.com/office/drawing/2014/main" id="{2AF2767C-5241-502B-C3DC-E9930CCB4EB0}"/>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08985F13-DB34-1A85-0593-3301210EAFD3}"/>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40606876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50E06-D254-ED67-F62E-2FD7A5995C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9DEF5B-9B59-EC8B-9926-D839DC7ED6D0}"/>
              </a:ext>
            </a:extLst>
          </p:cNvPr>
          <p:cNvSpPr>
            <a:spLocks noGrp="1"/>
          </p:cNvSpPr>
          <p:nvPr>
            <p:ph type="title"/>
          </p:nvPr>
        </p:nvSpPr>
        <p:spPr/>
        <p:txBody>
          <a:bodyPr/>
          <a:lstStyle/>
          <a:p>
            <a:r>
              <a:rPr lang="en-GB" dirty="0" err="1"/>
              <a:t>Spanningsloos</a:t>
            </a:r>
            <a:r>
              <a:rPr lang="en-GB" dirty="0"/>
              <a:t> </a:t>
            </a:r>
            <a:r>
              <a:rPr lang="en-GB" dirty="0" err="1"/>
              <a:t>werken</a:t>
            </a:r>
            <a:endParaRPr lang="en-NL" dirty="0"/>
          </a:p>
        </p:txBody>
      </p:sp>
      <p:sp>
        <p:nvSpPr>
          <p:cNvPr id="3" name="Footer Placeholder 2">
            <a:extLst>
              <a:ext uri="{FF2B5EF4-FFF2-40B4-BE49-F238E27FC236}">
                <a16:creationId xmlns:a16="http://schemas.microsoft.com/office/drawing/2014/main" id="{C525843A-17B9-FC4A-28F9-D733955457D3}"/>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60A468A3-5E7F-08B8-7210-B7C1BAB02918}"/>
              </a:ext>
            </a:extLst>
          </p:cNvPr>
          <p:cNvSpPr>
            <a:spLocks noGrp="1"/>
          </p:cNvSpPr>
          <p:nvPr>
            <p:ph type="sldNum" sz="quarter" idx="11"/>
          </p:nvPr>
        </p:nvSpPr>
        <p:spPr/>
        <p:txBody>
          <a:bodyPr/>
          <a:lstStyle/>
          <a:p>
            <a:fld id="{E86285AD-AB3F-3543-A9B4-A6423111C7D1}" type="slidenum">
              <a:rPr lang="nl-NL" smtClean="0"/>
              <a:pPr/>
              <a:t>23</a:t>
            </a:fld>
            <a:endParaRPr lang="nl-NL" dirty="0"/>
          </a:p>
        </p:txBody>
      </p:sp>
      <p:sp>
        <p:nvSpPr>
          <p:cNvPr id="4" name="Content Placeholder 3">
            <a:extLst>
              <a:ext uri="{FF2B5EF4-FFF2-40B4-BE49-F238E27FC236}">
                <a16:creationId xmlns:a16="http://schemas.microsoft.com/office/drawing/2014/main" id="{B1AE9D53-7B1B-E33C-AD43-B785880CA7F4}"/>
              </a:ext>
            </a:extLst>
          </p:cNvPr>
          <p:cNvSpPr>
            <a:spLocks noGrp="1"/>
          </p:cNvSpPr>
          <p:nvPr>
            <p:ph sz="quarter" idx="12"/>
          </p:nvPr>
        </p:nvSpPr>
        <p:spPr/>
        <p:txBody>
          <a:bodyPr/>
          <a:lstStyle/>
          <a:p>
            <a:pPr marL="0" indent="0">
              <a:buNone/>
            </a:pPr>
            <a:r>
              <a:rPr lang="nl-NL" dirty="0"/>
              <a:t>Werkzaamheden aan een elektrische installatie, waarbij de delen waaraan gewerkt wordt door </a:t>
            </a:r>
            <a:r>
              <a:rPr lang="nl-NL" b="1" dirty="0"/>
              <a:t>uitschakelen</a:t>
            </a:r>
            <a:r>
              <a:rPr lang="nl-NL" dirty="0"/>
              <a:t> spanningsloos zijn gemaakt door de volgende zeven stappen:</a:t>
            </a:r>
          </a:p>
          <a:p>
            <a:pPr>
              <a:buFont typeface="Wingdings" panose="05000000000000000000" pitchFamily="2" charset="2"/>
              <a:buChar char="§"/>
            </a:pPr>
            <a:r>
              <a:rPr lang="nl-NL" dirty="0"/>
              <a:t>treffen van tijdelijke maatregelen;</a:t>
            </a:r>
          </a:p>
          <a:p>
            <a:pPr>
              <a:buFont typeface="Wingdings" panose="05000000000000000000" pitchFamily="2" charset="2"/>
              <a:buChar char="§"/>
            </a:pPr>
            <a:r>
              <a:rPr lang="nl-NL" dirty="0"/>
              <a:t>scheiden;</a:t>
            </a:r>
          </a:p>
          <a:p>
            <a:pPr>
              <a:buFont typeface="Wingdings" panose="05000000000000000000" pitchFamily="2" charset="2"/>
              <a:buChar char="§"/>
            </a:pPr>
            <a:r>
              <a:rPr lang="nl-NL" dirty="0"/>
              <a:t>beveiligen tegen opnieuw inschakelen;</a:t>
            </a:r>
          </a:p>
          <a:p>
            <a:pPr>
              <a:buFont typeface="Wingdings" panose="05000000000000000000" pitchFamily="2" charset="2"/>
              <a:buChar char="§"/>
            </a:pPr>
            <a:r>
              <a:rPr lang="nl-NL" dirty="0"/>
              <a:t>ontladen;</a:t>
            </a:r>
          </a:p>
          <a:p>
            <a:pPr>
              <a:buFont typeface="Wingdings" panose="05000000000000000000" pitchFamily="2" charset="2"/>
              <a:buChar char="§"/>
            </a:pPr>
            <a:r>
              <a:rPr lang="nl-NL" dirty="0"/>
              <a:t>controleren of de installatie daadwerkelijk spanningsloos is;</a:t>
            </a:r>
          </a:p>
          <a:p>
            <a:pPr>
              <a:buFont typeface="Wingdings" panose="05000000000000000000" pitchFamily="2" charset="2"/>
              <a:buChar char="§"/>
            </a:pPr>
            <a:r>
              <a:rPr lang="nl-NL" dirty="0"/>
              <a:t>aarden en/of kortsluiten;</a:t>
            </a:r>
          </a:p>
          <a:p>
            <a:pPr>
              <a:buFont typeface="Wingdings" panose="05000000000000000000" pitchFamily="2" charset="2"/>
              <a:buChar char="§"/>
            </a:pPr>
            <a:r>
              <a:rPr lang="nl-NL" dirty="0"/>
              <a:t>aanbrengen van (tijdelijke) afschermingen.</a:t>
            </a:r>
            <a:endParaRPr lang="en-NL" dirty="0"/>
          </a:p>
        </p:txBody>
      </p:sp>
      <p:sp>
        <p:nvSpPr>
          <p:cNvPr id="5" name="TextBox 4">
            <a:extLst>
              <a:ext uri="{FF2B5EF4-FFF2-40B4-BE49-F238E27FC236}">
                <a16:creationId xmlns:a16="http://schemas.microsoft.com/office/drawing/2014/main" id="{9BCF4A9E-3ED1-A542-2705-A3E934BDC538}"/>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F044129B-CE2F-2D16-BCE4-8AD92DFC2463}"/>
              </a:ext>
            </a:extLst>
          </p:cNvPr>
          <p:cNvSpPr txBox="1"/>
          <p:nvPr/>
        </p:nvSpPr>
        <p:spPr>
          <a:xfrm>
            <a:off x="1725854" y="1380683"/>
            <a:ext cx="184731" cy="369332"/>
          </a:xfrm>
          <a:prstGeom prst="rect">
            <a:avLst/>
          </a:prstGeom>
          <a:noFill/>
        </p:spPr>
        <p:txBody>
          <a:bodyPr wrap="none" rtlCol="0">
            <a:spAutoFit/>
          </a:bodyPr>
          <a:lstStyle/>
          <a:p>
            <a:endParaRPr lang="en-NL" dirty="0"/>
          </a:p>
        </p:txBody>
      </p:sp>
      <p:pic>
        <p:nvPicPr>
          <p:cNvPr id="10" name="Afbeelding 9" descr="Afbeelding met tekst, schermopname, cirkel, Lettertype&#10;&#10;Door AI gegenereerde inhoud is mogelijk onjuist.">
            <a:extLst>
              <a:ext uri="{FF2B5EF4-FFF2-40B4-BE49-F238E27FC236}">
                <a16:creationId xmlns:a16="http://schemas.microsoft.com/office/drawing/2014/main" id="{7A9367FE-7BC3-EFA3-4251-513B8052B6B0}"/>
              </a:ext>
            </a:extLst>
          </p:cNvPr>
          <p:cNvPicPr>
            <a:picLocks noChangeAspect="1"/>
          </p:cNvPicPr>
          <p:nvPr/>
        </p:nvPicPr>
        <p:blipFill>
          <a:blip r:embed="rId2"/>
          <a:stretch>
            <a:fillRect/>
          </a:stretch>
        </p:blipFill>
        <p:spPr>
          <a:xfrm>
            <a:off x="5901911" y="1853023"/>
            <a:ext cx="3108966" cy="2606045"/>
          </a:xfrm>
          <a:prstGeom prst="rect">
            <a:avLst/>
          </a:prstGeom>
        </p:spPr>
      </p:pic>
    </p:spTree>
    <p:extLst>
      <p:ext uri="{BB962C8B-B14F-4D97-AF65-F5344CB8AC3E}">
        <p14:creationId xmlns:p14="http://schemas.microsoft.com/office/powerpoint/2010/main" val="4057569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99918-22D0-304A-AB28-A40C3F3379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C149E7-05F7-DD9F-BC4A-13EBE5F2FD1F}"/>
              </a:ext>
            </a:extLst>
          </p:cNvPr>
          <p:cNvSpPr>
            <a:spLocks noGrp="1"/>
          </p:cNvSpPr>
          <p:nvPr>
            <p:ph type="title"/>
          </p:nvPr>
        </p:nvSpPr>
        <p:spPr>
          <a:xfrm>
            <a:off x="755650" y="595358"/>
            <a:ext cx="7589838" cy="609603"/>
          </a:xfrm>
        </p:spPr>
        <p:txBody>
          <a:bodyPr anchor="t">
            <a:normAutofit/>
          </a:bodyPr>
          <a:lstStyle/>
          <a:p>
            <a:r>
              <a:rPr lang="en-GB" dirty="0" err="1"/>
              <a:t>Spanningsvrij</a:t>
            </a:r>
            <a:r>
              <a:rPr lang="en-GB" dirty="0"/>
              <a:t> </a:t>
            </a:r>
            <a:r>
              <a:rPr lang="en-GB" dirty="0" err="1"/>
              <a:t>werken</a:t>
            </a:r>
            <a:endParaRPr lang="en-NL" dirty="0"/>
          </a:p>
        </p:txBody>
      </p:sp>
      <p:sp>
        <p:nvSpPr>
          <p:cNvPr id="3" name="Footer Placeholder 2">
            <a:extLst>
              <a:ext uri="{FF2B5EF4-FFF2-40B4-BE49-F238E27FC236}">
                <a16:creationId xmlns:a16="http://schemas.microsoft.com/office/drawing/2014/main" id="{6E299E80-2F73-0C7C-126E-37178FFC71D3}"/>
              </a:ext>
            </a:extLst>
          </p:cNvPr>
          <p:cNvSpPr>
            <a:spLocks noGrp="1"/>
          </p:cNvSpPr>
          <p:nvPr>
            <p:ph type="ftr" sz="quarter" idx="10"/>
          </p:nvPr>
        </p:nvSpPr>
        <p:spPr>
          <a:xfrm>
            <a:off x="755650" y="4768569"/>
            <a:ext cx="6900209" cy="225541"/>
          </a:xfrm>
        </p:spPr>
        <p:txBody>
          <a:bodyPr wrap="none" anchor="t">
            <a:normAutofit/>
          </a:bodyPr>
          <a:lstStyle/>
          <a:p>
            <a:pPr>
              <a:spcAft>
                <a:spcPts val="600"/>
              </a:spcAft>
            </a:pPr>
            <a:r>
              <a:rPr lang="nl-NL" dirty="0"/>
              <a:t>Branchebijeenkomst </a:t>
            </a:r>
            <a:r>
              <a:rPr lang="nl-NL" dirty="0" err="1"/>
              <a:t>Vvw-ls</a:t>
            </a:r>
            <a:r>
              <a:rPr lang="nl-NL" dirty="0"/>
              <a:t>| 16 april 2025</a:t>
            </a:r>
            <a:endParaRPr lang="nl-NL"/>
          </a:p>
        </p:txBody>
      </p:sp>
      <p:sp>
        <p:nvSpPr>
          <p:cNvPr id="7" name="Slide Number Placeholder 6">
            <a:extLst>
              <a:ext uri="{FF2B5EF4-FFF2-40B4-BE49-F238E27FC236}">
                <a16:creationId xmlns:a16="http://schemas.microsoft.com/office/drawing/2014/main" id="{22448363-33F6-DBC8-739A-F829411B04E4}"/>
              </a:ext>
            </a:extLst>
          </p:cNvPr>
          <p:cNvSpPr>
            <a:spLocks noGrp="1"/>
          </p:cNvSpPr>
          <p:nvPr>
            <p:ph type="sldNum" sz="quarter" idx="11"/>
          </p:nvPr>
        </p:nvSpPr>
        <p:spPr>
          <a:xfrm>
            <a:off x="7655859" y="4768568"/>
            <a:ext cx="702437" cy="225541"/>
          </a:xfrm>
        </p:spPr>
        <p:txBody>
          <a:bodyPr wrap="none" anchor="t">
            <a:normAutofit/>
          </a:bodyPr>
          <a:lstStyle/>
          <a:p>
            <a:pPr>
              <a:spcAft>
                <a:spcPts val="600"/>
              </a:spcAft>
            </a:pPr>
            <a:fld id="{E86285AD-AB3F-3543-A9B4-A6423111C7D1}" type="slidenum">
              <a:rPr lang="nl-NL" smtClean="0"/>
              <a:pPr>
                <a:spcAft>
                  <a:spcPts val="600"/>
                </a:spcAft>
              </a:pPr>
              <a:t>24</a:t>
            </a:fld>
            <a:endParaRPr lang="nl-NL"/>
          </a:p>
        </p:txBody>
      </p:sp>
      <p:sp>
        <p:nvSpPr>
          <p:cNvPr id="4" name="Content Placeholder 3">
            <a:extLst>
              <a:ext uri="{FF2B5EF4-FFF2-40B4-BE49-F238E27FC236}">
                <a16:creationId xmlns:a16="http://schemas.microsoft.com/office/drawing/2014/main" id="{F0721B4C-378F-4706-0DD7-23B86C1898BA}"/>
              </a:ext>
            </a:extLst>
          </p:cNvPr>
          <p:cNvSpPr>
            <a:spLocks noGrp="1"/>
          </p:cNvSpPr>
          <p:nvPr>
            <p:ph sz="quarter" idx="13"/>
          </p:nvPr>
        </p:nvSpPr>
        <p:spPr>
          <a:xfrm>
            <a:off x="4262719" y="1204913"/>
            <a:ext cx="4095578" cy="3203575"/>
          </a:xfrm>
        </p:spPr>
        <p:txBody>
          <a:bodyPr>
            <a:normAutofit/>
          </a:bodyPr>
          <a:lstStyle/>
          <a:p>
            <a:pPr marL="0" indent="0">
              <a:lnSpc>
                <a:spcPct val="110000"/>
              </a:lnSpc>
              <a:spcAft>
                <a:spcPts val="600"/>
              </a:spcAft>
              <a:buNone/>
            </a:pPr>
            <a:r>
              <a:rPr lang="nl-NL" dirty="0"/>
              <a:t>Werkzaamheden waarbij door </a:t>
            </a:r>
            <a:r>
              <a:rPr lang="nl-NL" b="1" dirty="0"/>
              <a:t>permanente of tijdelijke afscherming</a:t>
            </a:r>
            <a:r>
              <a:rPr lang="nl-NL" dirty="0"/>
              <a:t> is uitgesloten dat personen actieve delen kunnen aanraken of met delen van hun lichaam, gereedschappen, hulpmiddelen of (persoonlijke) beschermingsmiddelen terecht kunnen komen in de gevarenzone.</a:t>
            </a:r>
          </a:p>
          <a:p>
            <a:pPr marL="0" indent="0">
              <a:lnSpc>
                <a:spcPct val="110000"/>
              </a:lnSpc>
              <a:spcAft>
                <a:spcPts val="600"/>
              </a:spcAft>
              <a:buNone/>
            </a:pPr>
            <a:endParaRPr lang="nl-NL" dirty="0"/>
          </a:p>
          <a:p>
            <a:pPr marL="0" indent="0">
              <a:lnSpc>
                <a:spcPct val="110000"/>
              </a:lnSpc>
              <a:spcAft>
                <a:spcPts val="600"/>
              </a:spcAft>
              <a:buNone/>
            </a:pPr>
            <a:r>
              <a:rPr lang="nl-NL" dirty="0"/>
              <a:t>Bij spanningsvrij werken staat de installatie (deels) onder spanning, maar er is geen aanraakgevaar.</a:t>
            </a:r>
            <a:endParaRPr lang="en-NL" dirty="0"/>
          </a:p>
        </p:txBody>
      </p:sp>
      <p:sp>
        <p:nvSpPr>
          <p:cNvPr id="5" name="TextBox 4">
            <a:extLst>
              <a:ext uri="{FF2B5EF4-FFF2-40B4-BE49-F238E27FC236}">
                <a16:creationId xmlns:a16="http://schemas.microsoft.com/office/drawing/2014/main" id="{CE0DC106-0627-B02A-FDDD-CDB654353432}"/>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BA1617EE-BC08-4CF4-8D9C-CDF7B7A3D98A}"/>
              </a:ext>
            </a:extLst>
          </p:cNvPr>
          <p:cNvSpPr txBox="1"/>
          <p:nvPr/>
        </p:nvSpPr>
        <p:spPr>
          <a:xfrm>
            <a:off x="1725854" y="1380683"/>
            <a:ext cx="184731" cy="369332"/>
          </a:xfrm>
          <a:prstGeom prst="rect">
            <a:avLst/>
          </a:prstGeom>
          <a:noFill/>
        </p:spPr>
        <p:txBody>
          <a:bodyPr wrap="none" rtlCol="0">
            <a:spAutoFit/>
          </a:bodyPr>
          <a:lstStyle/>
          <a:p>
            <a:endParaRPr lang="en-NL" dirty="0"/>
          </a:p>
        </p:txBody>
      </p:sp>
      <p:pic>
        <p:nvPicPr>
          <p:cNvPr id="10" name="Afbeelding 9" descr="Afbeelding met tekst, diagram, schermopname, lijn&#10;&#10;Door AI gegenereerde inhoud is mogelijk onjuist.">
            <a:extLst>
              <a:ext uri="{FF2B5EF4-FFF2-40B4-BE49-F238E27FC236}">
                <a16:creationId xmlns:a16="http://schemas.microsoft.com/office/drawing/2014/main" id="{E05B961C-C406-86EA-4A0E-A1150842DD9C}"/>
              </a:ext>
            </a:extLst>
          </p:cNvPr>
          <p:cNvPicPr>
            <a:picLocks noChangeAspect="1"/>
          </p:cNvPicPr>
          <p:nvPr/>
        </p:nvPicPr>
        <p:blipFill>
          <a:blip r:embed="rId2"/>
          <a:stretch>
            <a:fillRect/>
          </a:stretch>
        </p:blipFill>
        <p:spPr>
          <a:xfrm>
            <a:off x="785704" y="1411215"/>
            <a:ext cx="3108966" cy="2606045"/>
          </a:xfrm>
          <a:prstGeom prst="rect">
            <a:avLst/>
          </a:prstGeom>
        </p:spPr>
      </p:pic>
    </p:spTree>
    <p:extLst>
      <p:ext uri="{BB962C8B-B14F-4D97-AF65-F5344CB8AC3E}">
        <p14:creationId xmlns:p14="http://schemas.microsoft.com/office/powerpoint/2010/main" val="17492253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E9BF5-DB64-3675-838E-E752AEFE1A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2B26AF-AEA5-10D6-79E9-AE9F9C7CBF99}"/>
              </a:ext>
            </a:extLst>
          </p:cNvPr>
          <p:cNvSpPr>
            <a:spLocks noGrp="1"/>
          </p:cNvSpPr>
          <p:nvPr>
            <p:ph type="title"/>
          </p:nvPr>
        </p:nvSpPr>
        <p:spPr/>
        <p:txBody>
          <a:bodyPr/>
          <a:lstStyle/>
          <a:p>
            <a:r>
              <a:rPr lang="en-GB" dirty="0" err="1"/>
              <a:t>Werken</a:t>
            </a:r>
            <a:r>
              <a:rPr lang="en-GB" dirty="0"/>
              <a:t> op </a:t>
            </a:r>
            <a:r>
              <a:rPr lang="en-GB" dirty="0" err="1"/>
              <a:t>veilige</a:t>
            </a:r>
            <a:r>
              <a:rPr lang="en-GB" dirty="0"/>
              <a:t> </a:t>
            </a:r>
            <a:r>
              <a:rPr lang="en-GB" dirty="0" err="1"/>
              <a:t>afstand</a:t>
            </a:r>
            <a:endParaRPr lang="en-NL" dirty="0"/>
          </a:p>
        </p:txBody>
      </p:sp>
      <p:sp>
        <p:nvSpPr>
          <p:cNvPr id="3" name="Footer Placeholder 2">
            <a:extLst>
              <a:ext uri="{FF2B5EF4-FFF2-40B4-BE49-F238E27FC236}">
                <a16:creationId xmlns:a16="http://schemas.microsoft.com/office/drawing/2014/main" id="{BC255557-751B-F552-317C-9200F0AC8721}"/>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C074D618-12D1-5395-FB2A-6D05F82A8BAC}"/>
              </a:ext>
            </a:extLst>
          </p:cNvPr>
          <p:cNvSpPr>
            <a:spLocks noGrp="1"/>
          </p:cNvSpPr>
          <p:nvPr>
            <p:ph type="sldNum" sz="quarter" idx="11"/>
          </p:nvPr>
        </p:nvSpPr>
        <p:spPr/>
        <p:txBody>
          <a:bodyPr/>
          <a:lstStyle/>
          <a:p>
            <a:fld id="{E86285AD-AB3F-3543-A9B4-A6423111C7D1}" type="slidenum">
              <a:rPr lang="nl-NL" smtClean="0"/>
              <a:pPr/>
              <a:t>25</a:t>
            </a:fld>
            <a:endParaRPr lang="nl-NL" dirty="0"/>
          </a:p>
        </p:txBody>
      </p:sp>
      <p:sp>
        <p:nvSpPr>
          <p:cNvPr id="4" name="Content Placeholder 3">
            <a:extLst>
              <a:ext uri="{FF2B5EF4-FFF2-40B4-BE49-F238E27FC236}">
                <a16:creationId xmlns:a16="http://schemas.microsoft.com/office/drawing/2014/main" id="{89070EC2-5464-9515-1FB7-B27ACFFC1597}"/>
              </a:ext>
            </a:extLst>
          </p:cNvPr>
          <p:cNvSpPr>
            <a:spLocks noGrp="1"/>
          </p:cNvSpPr>
          <p:nvPr>
            <p:ph sz="quarter" idx="12"/>
          </p:nvPr>
        </p:nvSpPr>
        <p:spPr/>
        <p:txBody>
          <a:bodyPr/>
          <a:lstStyle/>
          <a:p>
            <a:pPr marL="0" indent="0">
              <a:buNone/>
            </a:pPr>
            <a:r>
              <a:rPr lang="nl-NL" dirty="0"/>
              <a:t>Werkzaamheden die plaatsvinden </a:t>
            </a:r>
            <a:r>
              <a:rPr lang="nl-NL" b="1" dirty="0"/>
              <a:t>buiten de gevarenzone </a:t>
            </a:r>
            <a:r>
              <a:rPr lang="nl-NL" dirty="0"/>
              <a:t>en waarbij het niet nodig is om de installatie of delen daarvan spanningsloos of spanningsvrij te maken</a:t>
            </a:r>
          </a:p>
          <a:p>
            <a:pPr marL="0" indent="0">
              <a:buNone/>
            </a:pPr>
            <a:endParaRPr lang="nl-NL" dirty="0"/>
          </a:p>
          <a:p>
            <a:pPr marL="0" indent="0">
              <a:buNone/>
            </a:pPr>
            <a:r>
              <a:rPr lang="nl-NL" dirty="0"/>
              <a:t>De minimale afstand kan op twee manieren</a:t>
            </a:r>
          </a:p>
          <a:p>
            <a:pPr marL="0" indent="0">
              <a:buNone/>
            </a:pPr>
            <a:r>
              <a:rPr lang="nl-NL" dirty="0"/>
              <a:t>worden afgedwongen:</a:t>
            </a:r>
          </a:p>
          <a:p>
            <a:pPr>
              <a:buFont typeface="Wingdings" panose="05000000000000000000" pitchFamily="2" charset="2"/>
              <a:buChar char="§"/>
            </a:pPr>
            <a:r>
              <a:rPr lang="nl-NL" dirty="0"/>
              <a:t>De </a:t>
            </a:r>
            <a:r>
              <a:rPr lang="nl-NL" b="1" dirty="0"/>
              <a:t>grens</a:t>
            </a:r>
            <a:r>
              <a:rPr lang="nl-NL" dirty="0"/>
              <a:t> van de werkplek is duidelijk</a:t>
            </a:r>
            <a:br>
              <a:rPr lang="nl-NL" dirty="0"/>
            </a:br>
            <a:r>
              <a:rPr lang="nl-NL" dirty="0"/>
              <a:t>zichtbaar </a:t>
            </a:r>
            <a:r>
              <a:rPr lang="nl-NL" b="1" dirty="0"/>
              <a:t>aangegeven</a:t>
            </a:r>
            <a:r>
              <a:rPr lang="nl-NL" dirty="0"/>
              <a:t>.</a:t>
            </a:r>
          </a:p>
          <a:p>
            <a:pPr>
              <a:buFont typeface="Wingdings" panose="05000000000000000000" pitchFamily="2" charset="2"/>
              <a:buChar char="§"/>
            </a:pPr>
            <a:r>
              <a:rPr lang="nl-NL" dirty="0"/>
              <a:t>Er wordt </a:t>
            </a:r>
            <a:r>
              <a:rPr lang="nl-NL" b="1" dirty="0"/>
              <a:t>continu toezicht </a:t>
            </a:r>
            <a:r>
              <a:rPr lang="nl-NL" dirty="0"/>
              <a:t>gehouden.</a:t>
            </a:r>
          </a:p>
          <a:p>
            <a:pPr marL="0" indent="0">
              <a:buNone/>
            </a:pPr>
            <a:endParaRPr lang="nl-NL" dirty="0"/>
          </a:p>
          <a:p>
            <a:pPr marL="0" indent="0">
              <a:buNone/>
            </a:pPr>
            <a:r>
              <a:rPr lang="nl-NL" dirty="0"/>
              <a:t>Afhankelijk van de aard van de werkzaamheden kan</a:t>
            </a:r>
          </a:p>
          <a:p>
            <a:pPr marL="0" indent="0">
              <a:buNone/>
            </a:pPr>
            <a:r>
              <a:rPr lang="nl-NL" dirty="0"/>
              <a:t>het noodzakelijk zijn om een grotere afstand aan te houden</a:t>
            </a:r>
            <a:endParaRPr lang="en-NL" dirty="0"/>
          </a:p>
        </p:txBody>
      </p:sp>
      <p:sp>
        <p:nvSpPr>
          <p:cNvPr id="5" name="TextBox 4">
            <a:extLst>
              <a:ext uri="{FF2B5EF4-FFF2-40B4-BE49-F238E27FC236}">
                <a16:creationId xmlns:a16="http://schemas.microsoft.com/office/drawing/2014/main" id="{31309607-57B6-632D-0D83-5D4652992045}"/>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00589119-8BBD-82CD-4005-84972179A8B8}"/>
              </a:ext>
            </a:extLst>
          </p:cNvPr>
          <p:cNvSpPr txBox="1"/>
          <p:nvPr/>
        </p:nvSpPr>
        <p:spPr>
          <a:xfrm>
            <a:off x="1725854" y="1380683"/>
            <a:ext cx="184731" cy="369332"/>
          </a:xfrm>
          <a:prstGeom prst="rect">
            <a:avLst/>
          </a:prstGeom>
          <a:noFill/>
        </p:spPr>
        <p:txBody>
          <a:bodyPr wrap="none" rtlCol="0">
            <a:spAutoFit/>
          </a:bodyPr>
          <a:lstStyle/>
          <a:p>
            <a:endParaRPr lang="en-NL" dirty="0"/>
          </a:p>
        </p:txBody>
      </p:sp>
      <p:pic>
        <p:nvPicPr>
          <p:cNvPr id="9" name="Afbeelding 8" descr="Afbeelding met tekst, diagram, cirkel, lijn&#10;&#10;Door AI gegenereerde inhoud is mogelijk onjuist.">
            <a:extLst>
              <a:ext uri="{FF2B5EF4-FFF2-40B4-BE49-F238E27FC236}">
                <a16:creationId xmlns:a16="http://schemas.microsoft.com/office/drawing/2014/main" id="{9C404888-4AFB-7424-0756-7BA5AD5821CA}"/>
              </a:ext>
            </a:extLst>
          </p:cNvPr>
          <p:cNvPicPr>
            <a:picLocks noChangeAspect="1"/>
          </p:cNvPicPr>
          <p:nvPr/>
        </p:nvPicPr>
        <p:blipFill>
          <a:blip r:embed="rId2"/>
          <a:stretch>
            <a:fillRect/>
          </a:stretch>
        </p:blipFill>
        <p:spPr>
          <a:xfrm>
            <a:off x="4997546" y="1940429"/>
            <a:ext cx="3648175" cy="2268501"/>
          </a:xfrm>
          <a:prstGeom prst="rect">
            <a:avLst/>
          </a:prstGeom>
        </p:spPr>
      </p:pic>
    </p:spTree>
    <p:extLst>
      <p:ext uri="{BB962C8B-B14F-4D97-AF65-F5344CB8AC3E}">
        <p14:creationId xmlns:p14="http://schemas.microsoft.com/office/powerpoint/2010/main" val="13190755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3EE48-385B-2BC8-7461-BEC9680219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C63B13-D987-1890-B3FB-D89D8059B3B9}"/>
              </a:ext>
            </a:extLst>
          </p:cNvPr>
          <p:cNvSpPr>
            <a:spLocks noGrp="1"/>
          </p:cNvSpPr>
          <p:nvPr>
            <p:ph type="title"/>
          </p:nvPr>
        </p:nvSpPr>
        <p:spPr>
          <a:xfrm>
            <a:off x="755650" y="595358"/>
            <a:ext cx="7589838" cy="609603"/>
          </a:xfrm>
        </p:spPr>
        <p:txBody>
          <a:bodyPr anchor="t">
            <a:normAutofit/>
          </a:bodyPr>
          <a:lstStyle/>
          <a:p>
            <a:r>
              <a:rPr lang="en-GB" dirty="0" err="1"/>
              <a:t>Werken</a:t>
            </a:r>
            <a:r>
              <a:rPr lang="en-GB" dirty="0"/>
              <a:t> </a:t>
            </a:r>
            <a:r>
              <a:rPr lang="en-GB" dirty="0" err="1"/>
              <a:t>onder</a:t>
            </a:r>
            <a:r>
              <a:rPr lang="en-GB" dirty="0"/>
              <a:t> spanning</a:t>
            </a:r>
            <a:endParaRPr lang="en-NL" dirty="0"/>
          </a:p>
        </p:txBody>
      </p:sp>
      <p:sp>
        <p:nvSpPr>
          <p:cNvPr id="3" name="Footer Placeholder 2">
            <a:extLst>
              <a:ext uri="{FF2B5EF4-FFF2-40B4-BE49-F238E27FC236}">
                <a16:creationId xmlns:a16="http://schemas.microsoft.com/office/drawing/2014/main" id="{635E5B0C-0425-6DB6-37C5-E5FE4076D8B1}"/>
              </a:ext>
            </a:extLst>
          </p:cNvPr>
          <p:cNvSpPr>
            <a:spLocks noGrp="1"/>
          </p:cNvSpPr>
          <p:nvPr>
            <p:ph type="ftr" sz="quarter" idx="10"/>
          </p:nvPr>
        </p:nvSpPr>
        <p:spPr>
          <a:xfrm>
            <a:off x="755650" y="4768569"/>
            <a:ext cx="6900209" cy="225541"/>
          </a:xfrm>
        </p:spPr>
        <p:txBody>
          <a:bodyPr wrap="none" anchor="t">
            <a:normAutofit/>
          </a:bodyPr>
          <a:lstStyle/>
          <a:p>
            <a:pPr>
              <a:spcAft>
                <a:spcPts val="600"/>
              </a:spcAft>
            </a:pPr>
            <a:r>
              <a:rPr lang="nl-NL" dirty="0"/>
              <a:t>Branchebijeenkomst </a:t>
            </a:r>
            <a:r>
              <a:rPr lang="nl-NL" dirty="0" err="1"/>
              <a:t>Vvw-ls</a:t>
            </a:r>
            <a:r>
              <a:rPr lang="nl-NL" dirty="0"/>
              <a:t>| 16 april 2025</a:t>
            </a:r>
            <a:endParaRPr lang="nl-NL"/>
          </a:p>
        </p:txBody>
      </p:sp>
      <p:sp>
        <p:nvSpPr>
          <p:cNvPr id="7" name="Slide Number Placeholder 6">
            <a:extLst>
              <a:ext uri="{FF2B5EF4-FFF2-40B4-BE49-F238E27FC236}">
                <a16:creationId xmlns:a16="http://schemas.microsoft.com/office/drawing/2014/main" id="{C9AE6CB5-3F48-3518-3127-D057A91C94D7}"/>
              </a:ext>
            </a:extLst>
          </p:cNvPr>
          <p:cNvSpPr>
            <a:spLocks noGrp="1"/>
          </p:cNvSpPr>
          <p:nvPr>
            <p:ph type="sldNum" sz="quarter" idx="11"/>
          </p:nvPr>
        </p:nvSpPr>
        <p:spPr>
          <a:xfrm>
            <a:off x="7655859" y="4768568"/>
            <a:ext cx="702437" cy="225541"/>
          </a:xfrm>
        </p:spPr>
        <p:txBody>
          <a:bodyPr wrap="none" anchor="t">
            <a:normAutofit/>
          </a:bodyPr>
          <a:lstStyle/>
          <a:p>
            <a:pPr>
              <a:spcAft>
                <a:spcPts val="600"/>
              </a:spcAft>
            </a:pPr>
            <a:fld id="{E86285AD-AB3F-3543-A9B4-A6423111C7D1}" type="slidenum">
              <a:rPr lang="nl-NL" smtClean="0"/>
              <a:pPr>
                <a:spcAft>
                  <a:spcPts val="600"/>
                </a:spcAft>
              </a:pPr>
              <a:t>26</a:t>
            </a:fld>
            <a:endParaRPr lang="nl-NL"/>
          </a:p>
        </p:txBody>
      </p:sp>
      <p:sp>
        <p:nvSpPr>
          <p:cNvPr id="4" name="Content Placeholder 3">
            <a:extLst>
              <a:ext uri="{FF2B5EF4-FFF2-40B4-BE49-F238E27FC236}">
                <a16:creationId xmlns:a16="http://schemas.microsoft.com/office/drawing/2014/main" id="{BA4FF2A3-6696-B74B-1983-9AAAA97C836D}"/>
              </a:ext>
            </a:extLst>
          </p:cNvPr>
          <p:cNvSpPr>
            <a:spLocks noGrp="1"/>
          </p:cNvSpPr>
          <p:nvPr>
            <p:ph sz="quarter" idx="13"/>
          </p:nvPr>
        </p:nvSpPr>
        <p:spPr>
          <a:xfrm>
            <a:off x="4161865" y="1452282"/>
            <a:ext cx="4196431" cy="2956206"/>
          </a:xfrm>
        </p:spPr>
        <p:txBody>
          <a:bodyPr>
            <a:normAutofit/>
          </a:bodyPr>
          <a:lstStyle/>
          <a:p>
            <a:pPr marL="0" indent="0">
              <a:spcAft>
                <a:spcPts val="600"/>
              </a:spcAft>
              <a:buNone/>
            </a:pPr>
            <a:r>
              <a:rPr lang="nl-NL" dirty="0"/>
              <a:t>Alle werkzaamheden waarbij </a:t>
            </a:r>
            <a:r>
              <a:rPr lang="nl-NL" b="1" dirty="0"/>
              <a:t>contact met </a:t>
            </a:r>
            <a:r>
              <a:rPr lang="nl-NL" b="1" dirty="0" err="1"/>
              <a:t>spanningsvoerende</a:t>
            </a:r>
            <a:r>
              <a:rPr lang="nl-NL" b="1" dirty="0"/>
              <a:t> delen niet is uitgesloten </a:t>
            </a:r>
            <a:r>
              <a:rPr lang="nl-NL" dirty="0"/>
              <a:t>worden gezien als werken onder spanning</a:t>
            </a:r>
          </a:p>
          <a:p>
            <a:pPr marL="0" indent="0">
              <a:spcAft>
                <a:spcPts val="600"/>
              </a:spcAft>
              <a:buNone/>
            </a:pPr>
            <a:endParaRPr lang="nl-NL" dirty="0"/>
          </a:p>
          <a:p>
            <a:pPr marL="0" indent="0">
              <a:spcAft>
                <a:spcPts val="600"/>
              </a:spcAft>
              <a:buNone/>
            </a:pPr>
            <a:r>
              <a:rPr lang="nl-NL" dirty="0"/>
              <a:t>Werken onder spanning is niet verboden maar wél aan </a:t>
            </a:r>
            <a:r>
              <a:rPr lang="nl-NL" b="1" dirty="0"/>
              <a:t>zeer strenge regels </a:t>
            </a:r>
            <a:r>
              <a:rPr lang="nl-NL" dirty="0"/>
              <a:t>gebonden</a:t>
            </a:r>
          </a:p>
          <a:p>
            <a:pPr marL="0" indent="0">
              <a:spcAft>
                <a:spcPts val="600"/>
              </a:spcAft>
              <a:buNone/>
            </a:pPr>
            <a:endParaRPr lang="nl-NL" dirty="0"/>
          </a:p>
          <a:p>
            <a:pPr marL="0" indent="0">
              <a:spcAft>
                <a:spcPts val="600"/>
              </a:spcAft>
              <a:buNone/>
            </a:pPr>
            <a:endParaRPr lang="nl-NL" dirty="0"/>
          </a:p>
          <a:p>
            <a:pPr marL="0" indent="0">
              <a:spcAft>
                <a:spcPts val="600"/>
              </a:spcAft>
              <a:buNone/>
            </a:pPr>
            <a:endParaRPr lang="en-NL" dirty="0"/>
          </a:p>
        </p:txBody>
      </p:sp>
      <p:sp>
        <p:nvSpPr>
          <p:cNvPr id="5" name="TextBox 4">
            <a:extLst>
              <a:ext uri="{FF2B5EF4-FFF2-40B4-BE49-F238E27FC236}">
                <a16:creationId xmlns:a16="http://schemas.microsoft.com/office/drawing/2014/main" id="{C0C94E03-FF6B-7380-49EC-6CBAFA3537B2}"/>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6F06D3CB-1857-FD74-00F0-E08784B61F5E}"/>
              </a:ext>
            </a:extLst>
          </p:cNvPr>
          <p:cNvSpPr txBox="1"/>
          <p:nvPr/>
        </p:nvSpPr>
        <p:spPr>
          <a:xfrm>
            <a:off x="1725854" y="1380683"/>
            <a:ext cx="184731" cy="369332"/>
          </a:xfrm>
          <a:prstGeom prst="rect">
            <a:avLst/>
          </a:prstGeom>
          <a:noFill/>
        </p:spPr>
        <p:txBody>
          <a:bodyPr wrap="none" rtlCol="0">
            <a:spAutoFit/>
          </a:bodyPr>
          <a:lstStyle/>
          <a:p>
            <a:endParaRPr lang="en-NL" dirty="0"/>
          </a:p>
        </p:txBody>
      </p:sp>
      <p:pic>
        <p:nvPicPr>
          <p:cNvPr id="10" name="Afbeelding 9" descr="Afbeelding met tekst, diagram, cirkel, Lettertype&#10;&#10;Door AI gegenereerde inhoud is mogelijk onjuist.">
            <a:extLst>
              <a:ext uri="{FF2B5EF4-FFF2-40B4-BE49-F238E27FC236}">
                <a16:creationId xmlns:a16="http://schemas.microsoft.com/office/drawing/2014/main" id="{D464C47C-9B32-BCBC-FF57-68D489F17CF7}"/>
              </a:ext>
            </a:extLst>
          </p:cNvPr>
          <p:cNvPicPr>
            <a:picLocks noChangeAspect="1"/>
          </p:cNvPicPr>
          <p:nvPr/>
        </p:nvPicPr>
        <p:blipFill>
          <a:blip r:embed="rId2"/>
          <a:stretch>
            <a:fillRect/>
          </a:stretch>
        </p:blipFill>
        <p:spPr>
          <a:xfrm>
            <a:off x="798512" y="1204961"/>
            <a:ext cx="3108966" cy="2606045"/>
          </a:xfrm>
          <a:prstGeom prst="rect">
            <a:avLst/>
          </a:prstGeom>
        </p:spPr>
      </p:pic>
    </p:spTree>
    <p:extLst>
      <p:ext uri="{BB962C8B-B14F-4D97-AF65-F5344CB8AC3E}">
        <p14:creationId xmlns:p14="http://schemas.microsoft.com/office/powerpoint/2010/main" val="16899332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C116F2-63CF-08CA-E868-A42100EDC6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530FB4-3919-C8D2-27FF-2AE60C46C95F}"/>
              </a:ext>
            </a:extLst>
          </p:cNvPr>
          <p:cNvSpPr>
            <a:spLocks noGrp="1"/>
          </p:cNvSpPr>
          <p:nvPr>
            <p:ph type="title"/>
          </p:nvPr>
        </p:nvSpPr>
        <p:spPr/>
        <p:txBody>
          <a:bodyPr/>
          <a:lstStyle/>
          <a:p>
            <a:r>
              <a:rPr lang="en-GB" dirty="0" err="1"/>
              <a:t>Werken</a:t>
            </a:r>
            <a:r>
              <a:rPr lang="en-GB" dirty="0"/>
              <a:t> </a:t>
            </a:r>
            <a:r>
              <a:rPr lang="en-GB" dirty="0" err="1"/>
              <a:t>onder</a:t>
            </a:r>
            <a:r>
              <a:rPr lang="en-GB" dirty="0"/>
              <a:t> spanning (2)</a:t>
            </a:r>
            <a:endParaRPr lang="en-NL" dirty="0"/>
          </a:p>
        </p:txBody>
      </p:sp>
      <p:sp>
        <p:nvSpPr>
          <p:cNvPr id="3" name="Footer Placeholder 2">
            <a:extLst>
              <a:ext uri="{FF2B5EF4-FFF2-40B4-BE49-F238E27FC236}">
                <a16:creationId xmlns:a16="http://schemas.microsoft.com/office/drawing/2014/main" id="{506B260A-E5A9-7B07-8C14-9D88F3CC81DC}"/>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B724BC04-D6A2-600D-BDAA-35C38E05AA63}"/>
              </a:ext>
            </a:extLst>
          </p:cNvPr>
          <p:cNvSpPr>
            <a:spLocks noGrp="1"/>
          </p:cNvSpPr>
          <p:nvPr>
            <p:ph type="sldNum" sz="quarter" idx="11"/>
          </p:nvPr>
        </p:nvSpPr>
        <p:spPr/>
        <p:txBody>
          <a:bodyPr/>
          <a:lstStyle/>
          <a:p>
            <a:fld id="{E86285AD-AB3F-3543-A9B4-A6423111C7D1}" type="slidenum">
              <a:rPr lang="nl-NL" smtClean="0"/>
              <a:pPr/>
              <a:t>27</a:t>
            </a:fld>
            <a:endParaRPr lang="nl-NL" dirty="0"/>
          </a:p>
        </p:txBody>
      </p:sp>
      <p:sp>
        <p:nvSpPr>
          <p:cNvPr id="4" name="Content Placeholder 3">
            <a:extLst>
              <a:ext uri="{FF2B5EF4-FFF2-40B4-BE49-F238E27FC236}">
                <a16:creationId xmlns:a16="http://schemas.microsoft.com/office/drawing/2014/main" id="{95F2574D-188F-E159-3AD5-F5D18CEBA567}"/>
              </a:ext>
            </a:extLst>
          </p:cNvPr>
          <p:cNvSpPr>
            <a:spLocks noGrp="1"/>
          </p:cNvSpPr>
          <p:nvPr>
            <p:ph sz="quarter" idx="12"/>
          </p:nvPr>
        </p:nvSpPr>
        <p:spPr/>
        <p:txBody>
          <a:bodyPr/>
          <a:lstStyle/>
          <a:p>
            <a:pPr marL="0" indent="0">
              <a:buNone/>
            </a:pPr>
            <a:r>
              <a:rPr lang="nl-NL" dirty="0"/>
              <a:t>Volgens het Arbeidsomstandighedenbesluit:</a:t>
            </a:r>
          </a:p>
          <a:p>
            <a:pPr>
              <a:buFont typeface="Wingdings" panose="05000000000000000000" pitchFamily="2" charset="2"/>
              <a:buChar char="§"/>
            </a:pPr>
            <a:r>
              <a:rPr lang="nl-NL" dirty="0"/>
              <a:t>Er moet een dringende noodzaak zijn.</a:t>
            </a:r>
          </a:p>
          <a:p>
            <a:pPr>
              <a:buFont typeface="Wingdings" panose="05000000000000000000" pitchFamily="2" charset="2"/>
              <a:buChar char="§"/>
            </a:pPr>
            <a:r>
              <a:rPr lang="nl-NL" dirty="0"/>
              <a:t>Personeel moet opgeleid zijn voor werken onder spanning.</a:t>
            </a:r>
          </a:p>
          <a:p>
            <a:pPr>
              <a:buFont typeface="Wingdings" panose="05000000000000000000" pitchFamily="2" charset="2"/>
              <a:buChar char="§"/>
            </a:pPr>
            <a:r>
              <a:rPr lang="nl-NL" dirty="0"/>
              <a:t>Er moet opdracht zijn gegeven door de Werkverantwoordelijke.</a:t>
            </a:r>
          </a:p>
          <a:p>
            <a:pPr>
              <a:buFont typeface="Wingdings" panose="05000000000000000000" pitchFamily="2" charset="2"/>
              <a:buChar char="§"/>
            </a:pPr>
            <a:r>
              <a:rPr lang="nl-NL" dirty="0"/>
              <a:t>De werkzaamheden moeten met de door de Werkverantwoordelijke voorgeschreven maatregelen veilig kunnen worden uitgevoerd.</a:t>
            </a:r>
          </a:p>
          <a:p>
            <a:pPr>
              <a:buFont typeface="Wingdings" panose="05000000000000000000" pitchFamily="2" charset="2"/>
              <a:buChar char="§"/>
            </a:pPr>
            <a:endParaRPr lang="nl-NL" dirty="0"/>
          </a:p>
          <a:p>
            <a:pPr marL="0" indent="0">
              <a:buNone/>
            </a:pPr>
            <a:r>
              <a:rPr lang="nl-NL" dirty="0"/>
              <a:t>Aanvullend hierop stelt het </a:t>
            </a:r>
            <a:r>
              <a:rPr lang="nl-NL" dirty="0" err="1"/>
              <a:t>Vvw-ls</a:t>
            </a:r>
            <a:r>
              <a:rPr lang="nl-NL" dirty="0"/>
              <a:t>:</a:t>
            </a:r>
          </a:p>
          <a:p>
            <a:r>
              <a:rPr lang="nl-NL" dirty="0"/>
              <a:t>Het risico van vlamboog, brand en explosie moet zijn uitgesloten.</a:t>
            </a:r>
          </a:p>
          <a:p>
            <a:r>
              <a:rPr lang="nl-NL" dirty="0"/>
              <a:t>Personeel moet aangewezen zijn voor het uitvoeren van de werkzaamheden.</a:t>
            </a:r>
          </a:p>
          <a:p>
            <a:r>
              <a:rPr lang="nl-NL" dirty="0"/>
              <a:t>Meten, instellen, beproeven en testen mag vrijwel altijd wél onder spanning.</a:t>
            </a:r>
          </a:p>
          <a:p>
            <a:pPr marL="0" indent="0">
              <a:buNone/>
            </a:pPr>
            <a:endParaRPr lang="en-NL" dirty="0"/>
          </a:p>
        </p:txBody>
      </p:sp>
      <p:sp>
        <p:nvSpPr>
          <p:cNvPr id="5" name="TextBox 4">
            <a:extLst>
              <a:ext uri="{FF2B5EF4-FFF2-40B4-BE49-F238E27FC236}">
                <a16:creationId xmlns:a16="http://schemas.microsoft.com/office/drawing/2014/main" id="{D5A5E7A2-2FD9-51B6-3099-058A8CC5E397}"/>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27C1625D-079A-9DE3-E7BD-B7F3033975EF}"/>
              </a:ext>
            </a:extLst>
          </p:cNvPr>
          <p:cNvSpPr txBox="1"/>
          <p:nvPr/>
        </p:nvSpPr>
        <p:spPr>
          <a:xfrm>
            <a:off x="1725854" y="1380683"/>
            <a:ext cx="184731" cy="369332"/>
          </a:xfrm>
          <a:prstGeom prst="rect">
            <a:avLst/>
          </a:prstGeom>
          <a:noFill/>
        </p:spPr>
        <p:txBody>
          <a:bodyPr wrap="none" rtlCol="0">
            <a:spAutoFit/>
          </a:bodyPr>
          <a:lstStyle/>
          <a:p>
            <a:endParaRPr lang="en-NL" dirty="0"/>
          </a:p>
        </p:txBody>
      </p:sp>
      <p:pic>
        <p:nvPicPr>
          <p:cNvPr id="8" name="Afbeelding 7" descr="Afbeelding met tekst, diagram, cirkel, Lettertype&#10;&#10;Door AI gegenereerde inhoud is mogelijk onjuist.">
            <a:extLst>
              <a:ext uri="{FF2B5EF4-FFF2-40B4-BE49-F238E27FC236}">
                <a16:creationId xmlns:a16="http://schemas.microsoft.com/office/drawing/2014/main" id="{A7A88890-FD8D-C369-0D0B-A249161FF589}"/>
              </a:ext>
            </a:extLst>
          </p:cNvPr>
          <p:cNvPicPr>
            <a:picLocks noChangeAspect="1"/>
          </p:cNvPicPr>
          <p:nvPr/>
        </p:nvPicPr>
        <p:blipFill>
          <a:blip r:embed="rId2"/>
          <a:stretch>
            <a:fillRect/>
          </a:stretch>
        </p:blipFill>
        <p:spPr>
          <a:xfrm>
            <a:off x="7703578" y="542088"/>
            <a:ext cx="854343" cy="716141"/>
          </a:xfrm>
          <a:prstGeom prst="rect">
            <a:avLst/>
          </a:prstGeom>
        </p:spPr>
      </p:pic>
    </p:spTree>
    <p:extLst>
      <p:ext uri="{BB962C8B-B14F-4D97-AF65-F5344CB8AC3E}">
        <p14:creationId xmlns:p14="http://schemas.microsoft.com/office/powerpoint/2010/main" val="11627794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A85975-45A8-7CD4-8217-7EE2F46D9F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956592-B42E-2B80-21EB-FFB88D852551}"/>
              </a:ext>
            </a:extLst>
          </p:cNvPr>
          <p:cNvSpPr>
            <a:spLocks noGrp="1"/>
          </p:cNvSpPr>
          <p:nvPr>
            <p:ph type="title"/>
          </p:nvPr>
        </p:nvSpPr>
        <p:spPr/>
        <p:txBody>
          <a:bodyPr/>
          <a:lstStyle/>
          <a:p>
            <a:r>
              <a:rPr lang="en-GB" dirty="0" err="1"/>
              <a:t>Middelen</a:t>
            </a:r>
            <a:endParaRPr lang="en-NL" dirty="0"/>
          </a:p>
        </p:txBody>
      </p:sp>
      <p:sp>
        <p:nvSpPr>
          <p:cNvPr id="3" name="Footer Placeholder 2">
            <a:extLst>
              <a:ext uri="{FF2B5EF4-FFF2-40B4-BE49-F238E27FC236}">
                <a16:creationId xmlns:a16="http://schemas.microsoft.com/office/drawing/2014/main" id="{A720069E-6165-FFF5-BF8B-B975A5CFA4C0}"/>
              </a:ext>
            </a:extLst>
          </p:cNvPr>
          <p:cNvSpPr>
            <a:spLocks noGrp="1"/>
          </p:cNvSpPr>
          <p:nvPr>
            <p:ph type="ftr" sz="quarter" idx="10"/>
          </p:nvPr>
        </p:nvSpPr>
        <p:spPr/>
        <p:txBody>
          <a:bodyPr/>
          <a:lstStyle/>
          <a:p>
            <a:r>
              <a:rPr lang="nl-NL"/>
              <a:t>Branchebijeenkomst Vvw-ls| 16 april 2025</a:t>
            </a:r>
            <a:endParaRPr lang="nl-NL" dirty="0"/>
          </a:p>
        </p:txBody>
      </p:sp>
      <p:sp>
        <p:nvSpPr>
          <p:cNvPr id="7" name="Slide Number Placeholder 6">
            <a:extLst>
              <a:ext uri="{FF2B5EF4-FFF2-40B4-BE49-F238E27FC236}">
                <a16:creationId xmlns:a16="http://schemas.microsoft.com/office/drawing/2014/main" id="{701AA146-BD2D-0C2B-E52F-1C7E26B0B829}"/>
              </a:ext>
            </a:extLst>
          </p:cNvPr>
          <p:cNvSpPr>
            <a:spLocks noGrp="1"/>
          </p:cNvSpPr>
          <p:nvPr>
            <p:ph type="sldNum" sz="quarter" idx="11"/>
          </p:nvPr>
        </p:nvSpPr>
        <p:spPr/>
        <p:txBody>
          <a:bodyPr/>
          <a:lstStyle/>
          <a:p>
            <a:fld id="{E86285AD-AB3F-3543-A9B4-A6423111C7D1}" type="slidenum">
              <a:rPr lang="nl-NL" smtClean="0"/>
              <a:pPr/>
              <a:t>28</a:t>
            </a:fld>
            <a:endParaRPr lang="nl-NL" dirty="0"/>
          </a:p>
        </p:txBody>
      </p:sp>
      <p:sp>
        <p:nvSpPr>
          <p:cNvPr id="4" name="Content Placeholder 3">
            <a:extLst>
              <a:ext uri="{FF2B5EF4-FFF2-40B4-BE49-F238E27FC236}">
                <a16:creationId xmlns:a16="http://schemas.microsoft.com/office/drawing/2014/main" id="{D738E97A-38E0-AE53-05C0-838C3BE17596}"/>
              </a:ext>
            </a:extLst>
          </p:cNvPr>
          <p:cNvSpPr>
            <a:spLocks noGrp="1"/>
          </p:cNvSpPr>
          <p:nvPr>
            <p:ph sz="quarter" idx="12"/>
          </p:nvPr>
        </p:nvSpPr>
        <p:spPr/>
        <p:txBody>
          <a:bodyPr/>
          <a:lstStyle/>
          <a:p>
            <a:pPr marL="0" indent="0">
              <a:buNone/>
            </a:pPr>
            <a:r>
              <a:rPr lang="nl-NL" dirty="0"/>
              <a:t>Bij onder spanning werken moeten persoonlijke beschermingsmiddelen worden gebruikt.</a:t>
            </a:r>
          </a:p>
          <a:p>
            <a:pPr marL="0" indent="0">
              <a:buNone/>
            </a:pPr>
            <a:endParaRPr lang="nl-NL" dirty="0"/>
          </a:p>
          <a:p>
            <a:pPr marL="0" indent="0">
              <a:buNone/>
            </a:pPr>
            <a:endParaRPr lang="nl-NL" dirty="0"/>
          </a:p>
          <a:p>
            <a:pPr marL="0" indent="0">
              <a:buNone/>
            </a:pPr>
            <a:endParaRPr lang="nl-NL" dirty="0"/>
          </a:p>
          <a:p>
            <a:pPr marL="0" indent="0">
              <a:buNone/>
            </a:pPr>
            <a:endParaRPr lang="nl-NL" dirty="0"/>
          </a:p>
          <a:p>
            <a:pPr marL="0" indent="0">
              <a:buNone/>
            </a:pPr>
            <a:r>
              <a:rPr lang="nl-NL" dirty="0"/>
              <a:t>Tijdelijke afschermingsmiddelen kunnen voorgeschreven worden bij spanningsvrij en onder spanning werken.</a:t>
            </a:r>
          </a:p>
          <a:p>
            <a:pPr marL="0" indent="0">
              <a:buNone/>
            </a:pPr>
            <a:endParaRPr lang="nl-NL" dirty="0"/>
          </a:p>
          <a:p>
            <a:pPr marL="0" indent="0">
              <a:buNone/>
            </a:pPr>
            <a:r>
              <a:rPr lang="nl-NL" dirty="0"/>
              <a:t>Meetapparatuur voor het vaststellen van spanningsloosheid moet voldoen aan NEN-EN-IEC 61243-3. De meeste multimeters voldoen </a:t>
            </a:r>
            <a:r>
              <a:rPr lang="nl-NL" b="1" dirty="0"/>
              <a:t>niet</a:t>
            </a:r>
            <a:r>
              <a:rPr lang="nl-NL" dirty="0"/>
              <a:t> aan deze norm, tweepolige spanningstesters (</a:t>
            </a:r>
            <a:r>
              <a:rPr lang="nl-NL" dirty="0" err="1"/>
              <a:t>duspols</a:t>
            </a:r>
            <a:r>
              <a:rPr lang="nl-NL" dirty="0"/>
              <a:t>) w</a:t>
            </a:r>
            <a:r>
              <a:rPr lang="nl-NL" dirty="0">
                <a:solidFill>
                  <a:srgbClr val="2F1351"/>
                </a:solidFill>
                <a:latin typeface="Calibri" panose="020F0502020204030204"/>
              </a:rPr>
              <a:t>él.</a:t>
            </a:r>
            <a:endParaRPr lang="en-NL" dirty="0"/>
          </a:p>
        </p:txBody>
      </p:sp>
      <p:sp>
        <p:nvSpPr>
          <p:cNvPr id="5" name="TextBox 4">
            <a:extLst>
              <a:ext uri="{FF2B5EF4-FFF2-40B4-BE49-F238E27FC236}">
                <a16:creationId xmlns:a16="http://schemas.microsoft.com/office/drawing/2014/main" id="{D17F75B2-470E-2ECC-FB20-1AE9AD98658F}"/>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6DEC97C7-D700-0FC6-D7B2-9D22534319AD}"/>
              </a:ext>
            </a:extLst>
          </p:cNvPr>
          <p:cNvSpPr txBox="1"/>
          <p:nvPr/>
        </p:nvSpPr>
        <p:spPr>
          <a:xfrm>
            <a:off x="1725854" y="1380683"/>
            <a:ext cx="184731" cy="369332"/>
          </a:xfrm>
          <a:prstGeom prst="rect">
            <a:avLst/>
          </a:prstGeom>
          <a:noFill/>
        </p:spPr>
        <p:txBody>
          <a:bodyPr wrap="none" rtlCol="0">
            <a:spAutoFit/>
          </a:bodyPr>
          <a:lstStyle/>
          <a:p>
            <a:endParaRPr lang="en-NL" dirty="0"/>
          </a:p>
        </p:txBody>
      </p:sp>
      <p:pic>
        <p:nvPicPr>
          <p:cNvPr id="10" name="Afbeelding 9">
            <a:extLst>
              <a:ext uri="{FF2B5EF4-FFF2-40B4-BE49-F238E27FC236}">
                <a16:creationId xmlns:a16="http://schemas.microsoft.com/office/drawing/2014/main" id="{D365ED90-57B1-4C7A-841A-5C3D6BB367E9}"/>
              </a:ext>
            </a:extLst>
          </p:cNvPr>
          <p:cNvPicPr>
            <a:picLocks noChangeAspect="1"/>
          </p:cNvPicPr>
          <p:nvPr/>
        </p:nvPicPr>
        <p:blipFill>
          <a:blip r:embed="rId2"/>
          <a:stretch>
            <a:fillRect/>
          </a:stretch>
        </p:blipFill>
        <p:spPr>
          <a:xfrm>
            <a:off x="751738" y="1750016"/>
            <a:ext cx="1286625" cy="726004"/>
          </a:xfrm>
          <a:prstGeom prst="rect">
            <a:avLst/>
          </a:prstGeom>
        </p:spPr>
      </p:pic>
      <p:sp>
        <p:nvSpPr>
          <p:cNvPr id="11" name="Tekstvak 10">
            <a:extLst>
              <a:ext uri="{FF2B5EF4-FFF2-40B4-BE49-F238E27FC236}">
                <a16:creationId xmlns:a16="http://schemas.microsoft.com/office/drawing/2014/main" id="{F49F80F9-EF37-CAB8-3B45-F97DA4ABF6D7}"/>
              </a:ext>
            </a:extLst>
          </p:cNvPr>
          <p:cNvSpPr txBox="1"/>
          <p:nvPr/>
        </p:nvSpPr>
        <p:spPr>
          <a:xfrm>
            <a:off x="2137637" y="1814516"/>
            <a:ext cx="6414692" cy="861774"/>
          </a:xfrm>
          <a:prstGeom prst="rect">
            <a:avLst/>
          </a:prstGeom>
          <a:noFill/>
        </p:spPr>
        <p:txBody>
          <a:bodyPr wrap="square" rtlCol="0">
            <a:spAutoFit/>
          </a:bodyPr>
          <a:lstStyle/>
          <a:p>
            <a:pPr marL="0" indent="0">
              <a:buNone/>
            </a:pPr>
            <a:r>
              <a:rPr lang="nl-NL" sz="1600" dirty="0"/>
              <a:t>Bij onder spanning werken moet isolerend of geïsoleerd gereedschap worden gebruikt. Aanbevolen wordt dit gereedschap altijd te gebruiken</a:t>
            </a:r>
          </a:p>
          <a:p>
            <a:endParaRPr lang="nl-NL" dirty="0"/>
          </a:p>
        </p:txBody>
      </p:sp>
    </p:spTree>
    <p:extLst>
      <p:ext uri="{BB962C8B-B14F-4D97-AF65-F5344CB8AC3E}">
        <p14:creationId xmlns:p14="http://schemas.microsoft.com/office/powerpoint/2010/main" val="41522214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84BA2CB0-EBB8-B31C-3FC5-C50F263025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9965BC-9EA4-09D6-07FB-E6C09D826798}"/>
              </a:ext>
            </a:extLst>
          </p:cNvPr>
          <p:cNvSpPr>
            <a:spLocks noGrp="1"/>
          </p:cNvSpPr>
          <p:nvPr>
            <p:ph type="title"/>
          </p:nvPr>
        </p:nvSpPr>
        <p:spPr/>
        <p:txBody>
          <a:bodyPr/>
          <a:lstStyle/>
          <a:p>
            <a:r>
              <a:rPr lang="en-GB" dirty="0"/>
              <a:t>Extra Lage Spanning</a:t>
            </a:r>
            <a:endParaRPr lang="en-NL" dirty="0"/>
          </a:p>
        </p:txBody>
      </p:sp>
      <p:sp>
        <p:nvSpPr>
          <p:cNvPr id="3" name="Footer Placeholder 2">
            <a:extLst>
              <a:ext uri="{FF2B5EF4-FFF2-40B4-BE49-F238E27FC236}">
                <a16:creationId xmlns:a16="http://schemas.microsoft.com/office/drawing/2014/main" id="{DFE0541D-2C86-088C-52B7-9605834D1606}"/>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6153C4A6-A29B-DE44-9EBD-76A72AA6F17B}"/>
              </a:ext>
            </a:extLst>
          </p:cNvPr>
          <p:cNvSpPr>
            <a:spLocks noGrp="1"/>
          </p:cNvSpPr>
          <p:nvPr>
            <p:ph type="sldNum" sz="quarter" idx="11"/>
          </p:nvPr>
        </p:nvSpPr>
        <p:spPr/>
        <p:txBody>
          <a:bodyPr/>
          <a:lstStyle/>
          <a:p>
            <a:fld id="{E86285AD-AB3F-3543-A9B4-A6423111C7D1}" type="slidenum">
              <a:rPr lang="nl-NL" smtClean="0"/>
              <a:pPr/>
              <a:t>29</a:t>
            </a:fld>
            <a:endParaRPr lang="nl-NL" dirty="0"/>
          </a:p>
        </p:txBody>
      </p:sp>
      <p:sp>
        <p:nvSpPr>
          <p:cNvPr id="4" name="Content Placeholder 3">
            <a:extLst>
              <a:ext uri="{FF2B5EF4-FFF2-40B4-BE49-F238E27FC236}">
                <a16:creationId xmlns:a16="http://schemas.microsoft.com/office/drawing/2014/main" id="{A104FC26-D277-1A56-03E7-44BFA1C6B171}"/>
              </a:ext>
            </a:extLst>
          </p:cNvPr>
          <p:cNvSpPr>
            <a:spLocks noGrp="1"/>
          </p:cNvSpPr>
          <p:nvPr>
            <p:ph sz="quarter" idx="12"/>
          </p:nvPr>
        </p:nvSpPr>
        <p:spPr/>
        <p:txBody>
          <a:bodyPr/>
          <a:lstStyle/>
          <a:p>
            <a:pPr marL="0" indent="0">
              <a:buNone/>
            </a:pPr>
            <a:r>
              <a:rPr lang="nl-NL" b="1" dirty="0"/>
              <a:t>Extra Lage Spanning (ELV)</a:t>
            </a:r>
          </a:p>
          <a:p>
            <a:pPr marL="0" indent="0">
              <a:buNone/>
            </a:pPr>
            <a:r>
              <a:rPr lang="nl-NL" dirty="0"/>
              <a:t>Spanning tot 50V wisselspanning of 120V gelijkspanning</a:t>
            </a:r>
          </a:p>
          <a:p>
            <a:pPr marL="0" indent="0">
              <a:buNone/>
            </a:pPr>
            <a:endParaRPr lang="nl-NL" dirty="0"/>
          </a:p>
          <a:p>
            <a:pPr marL="0" indent="0">
              <a:buNone/>
            </a:pPr>
            <a:r>
              <a:rPr lang="nl-NL" dirty="0"/>
              <a:t>Voor Treinbeveiligingsinstallaties is onderbouwd dat werkzaamheden aan deze spanningen mogen plaatsvinden onder spanning mits wordt voldaan aan een aantal voorwaarden:</a:t>
            </a:r>
          </a:p>
          <a:p>
            <a:pPr>
              <a:buFont typeface="Wingdings" panose="05000000000000000000" pitchFamily="2" charset="2"/>
              <a:buChar char="§"/>
            </a:pPr>
            <a:r>
              <a:rPr lang="nl-NL" dirty="0"/>
              <a:t>Alle spanningen die hoger zijn dan de grenzen van de ELV worden afgeschermd of uitgeschakeld.</a:t>
            </a:r>
          </a:p>
          <a:p>
            <a:pPr>
              <a:buFont typeface="Wingdings" panose="05000000000000000000" pitchFamily="2" charset="2"/>
              <a:buChar char="§"/>
            </a:pPr>
            <a:r>
              <a:rPr lang="nl-NL" dirty="0"/>
              <a:t>De monteur gebruikt isolerende of geïsoleerde gereedschappen en (tenzij alle andere spanningen zijn uitgeschakeld): isolerende handschoenen.</a:t>
            </a:r>
          </a:p>
          <a:p>
            <a:pPr>
              <a:buFont typeface="Wingdings" panose="05000000000000000000" pitchFamily="2" charset="2"/>
              <a:buChar char="§"/>
            </a:pPr>
            <a:r>
              <a:rPr lang="nl-NL" dirty="0"/>
              <a:t>Als een kortsluiting tot een risicovolle vlamboog kan leiden, moeten maatregelen tegen kortsluiting worden voorgeschreven.</a:t>
            </a:r>
          </a:p>
          <a:p>
            <a:pPr marL="0" indent="0">
              <a:buNone/>
            </a:pPr>
            <a:endParaRPr lang="nl-NL" dirty="0"/>
          </a:p>
        </p:txBody>
      </p:sp>
      <p:sp>
        <p:nvSpPr>
          <p:cNvPr id="5" name="TextBox 4">
            <a:extLst>
              <a:ext uri="{FF2B5EF4-FFF2-40B4-BE49-F238E27FC236}">
                <a16:creationId xmlns:a16="http://schemas.microsoft.com/office/drawing/2014/main" id="{9A49E934-F8B9-E4DF-1EB5-6B4EF3272E2E}"/>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88C13C65-DCCE-DB5F-AE0D-9997FF3ABF0C}"/>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40303289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B4994-8449-6CA2-3EED-745D860F62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D3BF55-8437-12B7-68A3-43ED97336A6F}"/>
              </a:ext>
            </a:extLst>
          </p:cNvPr>
          <p:cNvSpPr>
            <a:spLocks noGrp="1"/>
          </p:cNvSpPr>
          <p:nvPr>
            <p:ph type="title"/>
          </p:nvPr>
        </p:nvSpPr>
        <p:spPr/>
        <p:txBody>
          <a:bodyPr/>
          <a:lstStyle/>
          <a:p>
            <a:r>
              <a:rPr lang="en-GB" dirty="0"/>
              <a:t>Arbeidshygiënische </a:t>
            </a:r>
            <a:r>
              <a:rPr lang="en-GB" dirty="0" err="1"/>
              <a:t>strategie</a:t>
            </a:r>
            <a:r>
              <a:rPr lang="en-GB" dirty="0"/>
              <a:t> </a:t>
            </a:r>
            <a:r>
              <a:rPr lang="en-GB" dirty="0" err="1"/>
              <a:t>en</a:t>
            </a:r>
            <a:r>
              <a:rPr lang="en-GB" dirty="0"/>
              <a:t> </a:t>
            </a:r>
            <a:r>
              <a:rPr lang="en-GB" dirty="0" err="1"/>
              <a:t>dringende</a:t>
            </a:r>
            <a:r>
              <a:rPr lang="en-GB" dirty="0"/>
              <a:t> </a:t>
            </a:r>
            <a:r>
              <a:rPr lang="en-GB" dirty="0" err="1"/>
              <a:t>noodzaak</a:t>
            </a:r>
            <a:endParaRPr lang="en-NL" dirty="0"/>
          </a:p>
        </p:txBody>
      </p:sp>
      <p:sp>
        <p:nvSpPr>
          <p:cNvPr id="3" name="Footer Placeholder 2">
            <a:extLst>
              <a:ext uri="{FF2B5EF4-FFF2-40B4-BE49-F238E27FC236}">
                <a16:creationId xmlns:a16="http://schemas.microsoft.com/office/drawing/2014/main" id="{95D1F799-9C4E-58CB-9A29-255EE067B241}"/>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5E7506CD-0EAF-DC87-0AF3-8F64CD2F9267}"/>
              </a:ext>
            </a:extLst>
          </p:cNvPr>
          <p:cNvSpPr>
            <a:spLocks noGrp="1"/>
          </p:cNvSpPr>
          <p:nvPr>
            <p:ph type="sldNum" sz="quarter" idx="11"/>
          </p:nvPr>
        </p:nvSpPr>
        <p:spPr/>
        <p:txBody>
          <a:bodyPr/>
          <a:lstStyle/>
          <a:p>
            <a:fld id="{E86285AD-AB3F-3543-A9B4-A6423111C7D1}" type="slidenum">
              <a:rPr lang="nl-NL" smtClean="0"/>
              <a:pPr/>
              <a:t>30</a:t>
            </a:fld>
            <a:endParaRPr lang="nl-NL" dirty="0"/>
          </a:p>
        </p:txBody>
      </p:sp>
      <p:sp>
        <p:nvSpPr>
          <p:cNvPr id="4" name="Content Placeholder 3">
            <a:extLst>
              <a:ext uri="{FF2B5EF4-FFF2-40B4-BE49-F238E27FC236}">
                <a16:creationId xmlns:a16="http://schemas.microsoft.com/office/drawing/2014/main" id="{07920AEA-954D-5668-4BCF-96B97ED4D01F}"/>
              </a:ext>
            </a:extLst>
          </p:cNvPr>
          <p:cNvSpPr>
            <a:spLocks noGrp="1"/>
          </p:cNvSpPr>
          <p:nvPr>
            <p:ph sz="quarter" idx="12"/>
          </p:nvPr>
        </p:nvSpPr>
        <p:spPr/>
        <p:txBody>
          <a:bodyPr/>
          <a:lstStyle/>
          <a:p>
            <a:pPr marL="0" indent="0">
              <a:buNone/>
            </a:pPr>
            <a:endParaRPr lang="en-GB" b="1" dirty="0"/>
          </a:p>
          <a:p>
            <a:pPr marL="0" indent="0">
              <a:buNone/>
            </a:pPr>
            <a:endParaRPr lang="en-GB" b="1" dirty="0"/>
          </a:p>
          <a:p>
            <a:pPr marL="0" indent="0">
              <a:buNone/>
            </a:pPr>
            <a:r>
              <a:rPr lang="en-GB" b="1" dirty="0"/>
              <a:t>Albert Holtrust</a:t>
            </a:r>
          </a:p>
          <a:p>
            <a:pPr marL="0" indent="0">
              <a:buNone/>
            </a:pPr>
            <a:r>
              <a:rPr lang="nl-NL" dirty="0"/>
              <a:t>Lid Werkkamer Laagspanning</a:t>
            </a:r>
          </a:p>
          <a:p>
            <a:pPr marL="0" indent="0">
              <a:buNone/>
            </a:pPr>
            <a:r>
              <a:rPr lang="nl-NL" dirty="0"/>
              <a:t>Lid redactiecommissie </a:t>
            </a:r>
            <a:r>
              <a:rPr lang="nl-NL" dirty="0" err="1"/>
              <a:t>Vvw-ls</a:t>
            </a:r>
            <a:endParaRPr lang="en-NL" dirty="0"/>
          </a:p>
        </p:txBody>
      </p:sp>
      <p:sp>
        <p:nvSpPr>
          <p:cNvPr id="5" name="TextBox 4">
            <a:extLst>
              <a:ext uri="{FF2B5EF4-FFF2-40B4-BE49-F238E27FC236}">
                <a16:creationId xmlns:a16="http://schemas.microsoft.com/office/drawing/2014/main" id="{8935D6E0-4520-0C87-E950-D09B57B0FD49}"/>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1B5B2CD2-FE6C-CCCB-91DE-285FBDC02F7C}"/>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30681277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FE9938-FCB9-5AC2-ACDF-C68F512FBD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E368A3-6E9E-7D47-C2C4-A2EB35A0AC5A}"/>
              </a:ext>
            </a:extLst>
          </p:cNvPr>
          <p:cNvSpPr>
            <a:spLocks noGrp="1"/>
          </p:cNvSpPr>
          <p:nvPr>
            <p:ph type="title"/>
          </p:nvPr>
        </p:nvSpPr>
        <p:spPr/>
        <p:txBody>
          <a:bodyPr/>
          <a:lstStyle/>
          <a:p>
            <a:r>
              <a:rPr lang="en-GB" dirty="0"/>
              <a:t>Arbeidshygiënische </a:t>
            </a:r>
            <a:r>
              <a:rPr lang="en-GB" dirty="0" err="1"/>
              <a:t>strategie</a:t>
            </a:r>
            <a:r>
              <a:rPr lang="en-GB" dirty="0"/>
              <a:t> (AHS)</a:t>
            </a:r>
            <a:endParaRPr lang="en-NL" dirty="0"/>
          </a:p>
        </p:txBody>
      </p:sp>
      <p:sp>
        <p:nvSpPr>
          <p:cNvPr id="3" name="Footer Placeholder 2">
            <a:extLst>
              <a:ext uri="{FF2B5EF4-FFF2-40B4-BE49-F238E27FC236}">
                <a16:creationId xmlns:a16="http://schemas.microsoft.com/office/drawing/2014/main" id="{C152722F-E54A-A2A6-9517-A12C95A86CB6}"/>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9B66F64A-997F-5964-9357-2A99473E3588}"/>
              </a:ext>
            </a:extLst>
          </p:cNvPr>
          <p:cNvSpPr>
            <a:spLocks noGrp="1"/>
          </p:cNvSpPr>
          <p:nvPr>
            <p:ph type="sldNum" sz="quarter" idx="11"/>
          </p:nvPr>
        </p:nvSpPr>
        <p:spPr/>
        <p:txBody>
          <a:bodyPr/>
          <a:lstStyle/>
          <a:p>
            <a:fld id="{E86285AD-AB3F-3543-A9B4-A6423111C7D1}" type="slidenum">
              <a:rPr lang="nl-NL" smtClean="0"/>
              <a:pPr/>
              <a:t>31</a:t>
            </a:fld>
            <a:endParaRPr lang="nl-NL" dirty="0"/>
          </a:p>
        </p:txBody>
      </p:sp>
      <p:sp>
        <p:nvSpPr>
          <p:cNvPr id="4" name="Content Placeholder 3">
            <a:extLst>
              <a:ext uri="{FF2B5EF4-FFF2-40B4-BE49-F238E27FC236}">
                <a16:creationId xmlns:a16="http://schemas.microsoft.com/office/drawing/2014/main" id="{A8C2ACCF-66CE-5DE2-411E-8BCA3AF8562E}"/>
              </a:ext>
            </a:extLst>
          </p:cNvPr>
          <p:cNvSpPr>
            <a:spLocks noGrp="1"/>
          </p:cNvSpPr>
          <p:nvPr>
            <p:ph sz="quarter" idx="12"/>
          </p:nvPr>
        </p:nvSpPr>
        <p:spPr/>
        <p:txBody>
          <a:bodyPr/>
          <a:lstStyle/>
          <a:p>
            <a:pPr marL="0" indent="0">
              <a:buNone/>
            </a:pPr>
            <a:r>
              <a:rPr lang="nl-NL" dirty="0"/>
              <a:t>Bij het vaststellen van de veiligheidsbeheersmaatregelen wordt de AHS toegepast. Deze kent 4 niveaus van maatregelen. Bij het afschalen dient de volgende volgorde gehanteerd te worden:</a:t>
            </a:r>
          </a:p>
          <a:p>
            <a:pPr>
              <a:buFont typeface="Wingdings" panose="05000000000000000000" pitchFamily="2" charset="2"/>
              <a:buChar char="§"/>
            </a:pPr>
            <a:r>
              <a:rPr lang="nl-NL" dirty="0"/>
              <a:t>bron wegnemen en/of beperken: installatie uitschakelen (spanningsloos maken), toepassen van afscherming (spanningsvrij werken);</a:t>
            </a:r>
          </a:p>
          <a:p>
            <a:pPr>
              <a:buFont typeface="Wingdings" panose="05000000000000000000" pitchFamily="2" charset="2"/>
              <a:buChar char="§"/>
            </a:pPr>
            <a:r>
              <a:rPr lang="nl-NL" dirty="0"/>
              <a:t>collectieve maatregel: technische of organisatorische maatregelen ter bescherming van een groep personen;</a:t>
            </a:r>
          </a:p>
          <a:p>
            <a:pPr>
              <a:buFont typeface="Wingdings" panose="05000000000000000000" pitchFamily="2" charset="2"/>
              <a:buChar char="§"/>
            </a:pPr>
            <a:r>
              <a:rPr lang="nl-NL" dirty="0"/>
              <a:t>individuele maatregel: technische of organisatorische maatregelen ter bescherming van één persoon;</a:t>
            </a:r>
          </a:p>
          <a:p>
            <a:pPr>
              <a:buFont typeface="Wingdings" panose="05000000000000000000" pitchFamily="2" charset="2"/>
              <a:buChar char="§"/>
            </a:pPr>
            <a:r>
              <a:rPr lang="nl-NL" dirty="0"/>
              <a:t>persoonlijke beschermingsmiddelen (onder spanning werken).</a:t>
            </a:r>
            <a:endParaRPr lang="en-NL" dirty="0"/>
          </a:p>
        </p:txBody>
      </p:sp>
      <p:sp>
        <p:nvSpPr>
          <p:cNvPr id="5" name="TextBox 4">
            <a:extLst>
              <a:ext uri="{FF2B5EF4-FFF2-40B4-BE49-F238E27FC236}">
                <a16:creationId xmlns:a16="http://schemas.microsoft.com/office/drawing/2014/main" id="{9FB6B893-BEE7-7369-07A3-4618A7FBAAC8}"/>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095958EC-1833-5329-6563-B2C98C68269A}"/>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9486429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588096-0674-0129-3426-43E0F56154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8E762A-0E84-3A7E-9E49-2D09705464D4}"/>
              </a:ext>
            </a:extLst>
          </p:cNvPr>
          <p:cNvSpPr>
            <a:spLocks noGrp="1"/>
          </p:cNvSpPr>
          <p:nvPr>
            <p:ph type="title"/>
          </p:nvPr>
        </p:nvSpPr>
        <p:spPr/>
        <p:txBody>
          <a:bodyPr/>
          <a:lstStyle/>
          <a:p>
            <a:r>
              <a:rPr lang="en-GB" dirty="0"/>
              <a:t>Arbeidshygiënische </a:t>
            </a:r>
            <a:r>
              <a:rPr lang="en-GB" dirty="0" err="1"/>
              <a:t>strategie</a:t>
            </a:r>
            <a:r>
              <a:rPr lang="en-GB" dirty="0"/>
              <a:t> (2)</a:t>
            </a:r>
            <a:endParaRPr lang="en-NL" dirty="0"/>
          </a:p>
        </p:txBody>
      </p:sp>
      <p:sp>
        <p:nvSpPr>
          <p:cNvPr id="3" name="Footer Placeholder 2">
            <a:extLst>
              <a:ext uri="{FF2B5EF4-FFF2-40B4-BE49-F238E27FC236}">
                <a16:creationId xmlns:a16="http://schemas.microsoft.com/office/drawing/2014/main" id="{73F992C8-735E-7A0A-DECF-9EB2F59DF6B1}"/>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57380047-D646-0345-404C-CF8BE64CC24C}"/>
              </a:ext>
            </a:extLst>
          </p:cNvPr>
          <p:cNvSpPr>
            <a:spLocks noGrp="1"/>
          </p:cNvSpPr>
          <p:nvPr>
            <p:ph type="sldNum" sz="quarter" idx="11"/>
          </p:nvPr>
        </p:nvSpPr>
        <p:spPr/>
        <p:txBody>
          <a:bodyPr/>
          <a:lstStyle/>
          <a:p>
            <a:fld id="{E86285AD-AB3F-3543-A9B4-A6423111C7D1}" type="slidenum">
              <a:rPr lang="nl-NL" smtClean="0"/>
              <a:pPr/>
              <a:t>32</a:t>
            </a:fld>
            <a:endParaRPr lang="nl-NL" dirty="0"/>
          </a:p>
        </p:txBody>
      </p:sp>
      <p:sp>
        <p:nvSpPr>
          <p:cNvPr id="4" name="Content Placeholder 3">
            <a:extLst>
              <a:ext uri="{FF2B5EF4-FFF2-40B4-BE49-F238E27FC236}">
                <a16:creationId xmlns:a16="http://schemas.microsoft.com/office/drawing/2014/main" id="{9EA1017C-10F8-0081-EC9C-4DE7846E4997}"/>
              </a:ext>
            </a:extLst>
          </p:cNvPr>
          <p:cNvSpPr>
            <a:spLocks noGrp="1"/>
          </p:cNvSpPr>
          <p:nvPr>
            <p:ph sz="quarter" idx="12"/>
          </p:nvPr>
        </p:nvSpPr>
        <p:spPr/>
        <p:txBody>
          <a:bodyPr/>
          <a:lstStyle/>
          <a:p>
            <a:pPr marL="0" indent="0">
              <a:buNone/>
            </a:pPr>
            <a:r>
              <a:rPr lang="nl-NL" dirty="0"/>
              <a:t>Er mag alleen worden afgeschaald als daar, op basis van het redelijkerwijsprincipe (afwegingen van bouwkundige, technische, operationele of economische aard) en de huidige stand der techniek, onderbouwde argumenten voor zijn.</a:t>
            </a:r>
            <a:endParaRPr lang="en-NL" dirty="0"/>
          </a:p>
        </p:txBody>
      </p:sp>
      <p:sp>
        <p:nvSpPr>
          <p:cNvPr id="5" name="TextBox 4">
            <a:extLst>
              <a:ext uri="{FF2B5EF4-FFF2-40B4-BE49-F238E27FC236}">
                <a16:creationId xmlns:a16="http://schemas.microsoft.com/office/drawing/2014/main" id="{C89D49B6-9CC4-EAA6-BDDF-084DCC9D3A7D}"/>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8529BBF4-4EAE-3358-1F53-B9463CF4F22E}"/>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6395102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134E8-33E3-0684-8E06-F3DB403FBE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9961C3-897A-B8A7-55D5-263E3AEAA262}"/>
              </a:ext>
            </a:extLst>
          </p:cNvPr>
          <p:cNvSpPr>
            <a:spLocks noGrp="1"/>
          </p:cNvSpPr>
          <p:nvPr>
            <p:ph type="title"/>
          </p:nvPr>
        </p:nvSpPr>
        <p:spPr/>
        <p:txBody>
          <a:bodyPr/>
          <a:lstStyle/>
          <a:p>
            <a:r>
              <a:rPr lang="en-GB" dirty="0" err="1"/>
              <a:t>Dringende</a:t>
            </a:r>
            <a:r>
              <a:rPr lang="en-GB" dirty="0"/>
              <a:t> </a:t>
            </a:r>
            <a:r>
              <a:rPr lang="en-GB" dirty="0" err="1"/>
              <a:t>noodzaak</a:t>
            </a:r>
            <a:r>
              <a:rPr lang="en-GB" dirty="0"/>
              <a:t> </a:t>
            </a:r>
            <a:r>
              <a:rPr lang="en-GB" dirty="0" err="1"/>
              <a:t>bij</a:t>
            </a:r>
            <a:r>
              <a:rPr lang="en-GB" dirty="0"/>
              <a:t> </a:t>
            </a:r>
            <a:r>
              <a:rPr lang="en-GB" dirty="0" err="1"/>
              <a:t>werken</a:t>
            </a:r>
            <a:r>
              <a:rPr lang="en-GB" dirty="0"/>
              <a:t> </a:t>
            </a:r>
            <a:r>
              <a:rPr lang="en-GB" dirty="0" err="1"/>
              <a:t>onder</a:t>
            </a:r>
            <a:r>
              <a:rPr lang="en-GB" dirty="0"/>
              <a:t> spanning</a:t>
            </a:r>
            <a:endParaRPr lang="en-NL" dirty="0"/>
          </a:p>
        </p:txBody>
      </p:sp>
      <p:sp>
        <p:nvSpPr>
          <p:cNvPr id="3" name="Footer Placeholder 2">
            <a:extLst>
              <a:ext uri="{FF2B5EF4-FFF2-40B4-BE49-F238E27FC236}">
                <a16:creationId xmlns:a16="http://schemas.microsoft.com/office/drawing/2014/main" id="{0ECE690D-6FCF-142B-86F4-84239377B582}"/>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E29636F2-C61E-C36E-9C62-1F67697931B6}"/>
              </a:ext>
            </a:extLst>
          </p:cNvPr>
          <p:cNvSpPr>
            <a:spLocks noGrp="1"/>
          </p:cNvSpPr>
          <p:nvPr>
            <p:ph type="sldNum" sz="quarter" idx="11"/>
          </p:nvPr>
        </p:nvSpPr>
        <p:spPr/>
        <p:txBody>
          <a:bodyPr/>
          <a:lstStyle/>
          <a:p>
            <a:fld id="{E86285AD-AB3F-3543-A9B4-A6423111C7D1}" type="slidenum">
              <a:rPr lang="nl-NL" smtClean="0"/>
              <a:pPr/>
              <a:t>33</a:t>
            </a:fld>
            <a:endParaRPr lang="nl-NL" dirty="0"/>
          </a:p>
        </p:txBody>
      </p:sp>
      <p:sp>
        <p:nvSpPr>
          <p:cNvPr id="4" name="Content Placeholder 3">
            <a:extLst>
              <a:ext uri="{FF2B5EF4-FFF2-40B4-BE49-F238E27FC236}">
                <a16:creationId xmlns:a16="http://schemas.microsoft.com/office/drawing/2014/main" id="{BFD2CFF0-0D97-FD8F-028F-D1C84B8C2309}"/>
              </a:ext>
            </a:extLst>
          </p:cNvPr>
          <p:cNvSpPr>
            <a:spLocks noGrp="1"/>
          </p:cNvSpPr>
          <p:nvPr>
            <p:ph sz="quarter" idx="12"/>
          </p:nvPr>
        </p:nvSpPr>
        <p:spPr/>
        <p:txBody>
          <a:bodyPr/>
          <a:lstStyle/>
          <a:p>
            <a:pPr marL="0" indent="0">
              <a:buNone/>
            </a:pPr>
            <a:r>
              <a:rPr lang="nl-NL" b="1" dirty="0"/>
              <a:t>Werken onder spanning (AHS niveau 4) is volgens artikel 3.5, lid 5 van het Arbeidsomstandighedenbesluit alleen toegestaan indien de dringende noodzaak van het onder spanning uitvoeren van die werkzaamheden is aangetoond</a:t>
            </a:r>
            <a:endParaRPr lang="nl-NL" dirty="0"/>
          </a:p>
          <a:p>
            <a:pPr marL="0" indent="0">
              <a:buNone/>
            </a:pPr>
            <a:endParaRPr lang="nl-NL" dirty="0"/>
          </a:p>
          <a:p>
            <a:pPr marL="0" indent="0">
              <a:buNone/>
            </a:pPr>
            <a:r>
              <a:rPr lang="nl-NL" dirty="0"/>
              <a:t>Dringende noodzaak kan onder meer zijn:</a:t>
            </a:r>
          </a:p>
          <a:p>
            <a:pPr>
              <a:buFont typeface="Wingdings" panose="05000000000000000000" pitchFamily="2" charset="2"/>
              <a:buChar char="§"/>
            </a:pPr>
            <a:r>
              <a:rPr lang="nl-NL" dirty="0"/>
              <a:t>werkzaamheden die niet anders dan onder spanning kunnen worden uitgevoerd (zoals werkzaamheden aan batterijen, meten, instellen en beproeven);</a:t>
            </a:r>
          </a:p>
          <a:p>
            <a:pPr>
              <a:buFont typeface="Wingdings" panose="05000000000000000000" pitchFamily="2" charset="2"/>
              <a:buChar char="§"/>
            </a:pPr>
            <a:r>
              <a:rPr lang="nl-NL" dirty="0"/>
              <a:t>nemen en opheffen van veiligheidsmaatregelen;</a:t>
            </a:r>
          </a:p>
          <a:p>
            <a:pPr>
              <a:buFont typeface="Wingdings" panose="05000000000000000000" pitchFamily="2" charset="2"/>
              <a:buChar char="§"/>
            </a:pPr>
            <a:r>
              <a:rPr lang="nl-NL" dirty="0"/>
              <a:t>eenvoudige werkzaamheden, waarbij complexe veiligheidsmaatregelen noodzakelijk zijn;</a:t>
            </a:r>
          </a:p>
          <a:p>
            <a:pPr>
              <a:buFont typeface="Wingdings" panose="05000000000000000000" pitchFamily="2" charset="2"/>
              <a:buChar char="§"/>
            </a:pPr>
            <a:r>
              <a:rPr lang="nl-NL" dirty="0"/>
              <a:t>systeemveiligheid, als bij spanningsloos werken de risico’s groter zijn dan bij werken onder spanning.</a:t>
            </a:r>
          </a:p>
          <a:p>
            <a:pPr>
              <a:buFont typeface="Wingdings" panose="05000000000000000000" pitchFamily="2" charset="2"/>
              <a:buChar char="§"/>
            </a:pPr>
            <a:endParaRPr lang="en-NL" b="1" dirty="0"/>
          </a:p>
        </p:txBody>
      </p:sp>
      <p:sp>
        <p:nvSpPr>
          <p:cNvPr id="5" name="TextBox 4">
            <a:extLst>
              <a:ext uri="{FF2B5EF4-FFF2-40B4-BE49-F238E27FC236}">
                <a16:creationId xmlns:a16="http://schemas.microsoft.com/office/drawing/2014/main" id="{CB216015-5D5D-A28C-3B7C-C1CA64004B6B}"/>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3B188142-4362-F55A-3D6B-0854BF600267}"/>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3281127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1A9797-9588-DBBD-E7A0-E6381853E1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2D70AA-A463-E867-F1BF-F14179C76FB1}"/>
              </a:ext>
            </a:extLst>
          </p:cNvPr>
          <p:cNvSpPr>
            <a:spLocks noGrp="1"/>
          </p:cNvSpPr>
          <p:nvPr>
            <p:ph type="title"/>
          </p:nvPr>
        </p:nvSpPr>
        <p:spPr/>
        <p:txBody>
          <a:bodyPr/>
          <a:lstStyle/>
          <a:p>
            <a:r>
              <a:rPr lang="en-GB" dirty="0" err="1"/>
              <a:t>Werken</a:t>
            </a:r>
            <a:r>
              <a:rPr lang="en-GB" dirty="0"/>
              <a:t> </a:t>
            </a:r>
            <a:r>
              <a:rPr lang="en-GB" dirty="0" err="1"/>
              <a:t>onder</a:t>
            </a:r>
            <a:r>
              <a:rPr lang="en-GB" dirty="0"/>
              <a:t> spanning </a:t>
            </a:r>
            <a:r>
              <a:rPr lang="en-GB" dirty="0" err="1"/>
              <a:t>tijdens</a:t>
            </a:r>
            <a:r>
              <a:rPr lang="en-GB" dirty="0"/>
              <a:t> </a:t>
            </a:r>
            <a:r>
              <a:rPr lang="en-GB" dirty="0" err="1"/>
              <a:t>storingsherstel</a:t>
            </a:r>
            <a:endParaRPr lang="en-NL" dirty="0"/>
          </a:p>
        </p:txBody>
      </p:sp>
      <p:sp>
        <p:nvSpPr>
          <p:cNvPr id="3" name="Footer Placeholder 2">
            <a:extLst>
              <a:ext uri="{FF2B5EF4-FFF2-40B4-BE49-F238E27FC236}">
                <a16:creationId xmlns:a16="http://schemas.microsoft.com/office/drawing/2014/main" id="{12414331-C54F-6F59-2F60-9CD832C5DA67}"/>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332E513A-7687-A923-7646-50DB88C476E8}"/>
              </a:ext>
            </a:extLst>
          </p:cNvPr>
          <p:cNvSpPr>
            <a:spLocks noGrp="1"/>
          </p:cNvSpPr>
          <p:nvPr>
            <p:ph type="sldNum" sz="quarter" idx="11"/>
          </p:nvPr>
        </p:nvSpPr>
        <p:spPr/>
        <p:txBody>
          <a:bodyPr/>
          <a:lstStyle/>
          <a:p>
            <a:fld id="{E86285AD-AB3F-3543-A9B4-A6423111C7D1}" type="slidenum">
              <a:rPr lang="nl-NL" smtClean="0"/>
              <a:pPr/>
              <a:t>34</a:t>
            </a:fld>
            <a:endParaRPr lang="nl-NL" dirty="0"/>
          </a:p>
        </p:txBody>
      </p:sp>
      <p:sp>
        <p:nvSpPr>
          <p:cNvPr id="4" name="Content Placeholder 3">
            <a:extLst>
              <a:ext uri="{FF2B5EF4-FFF2-40B4-BE49-F238E27FC236}">
                <a16:creationId xmlns:a16="http://schemas.microsoft.com/office/drawing/2014/main" id="{E2E59C81-1D04-8B4A-A7DD-069BD9226C62}"/>
              </a:ext>
            </a:extLst>
          </p:cNvPr>
          <p:cNvSpPr>
            <a:spLocks noGrp="1"/>
          </p:cNvSpPr>
          <p:nvPr>
            <p:ph sz="quarter" idx="12"/>
          </p:nvPr>
        </p:nvSpPr>
        <p:spPr/>
        <p:txBody>
          <a:bodyPr/>
          <a:lstStyle/>
          <a:p>
            <a:pPr marL="0" indent="0">
              <a:buNone/>
            </a:pPr>
            <a:r>
              <a:rPr lang="nl-NL" b="1" dirty="0"/>
              <a:t>Storingsherstel wordt spanningsloos of spanningsvrij uitgevoerd</a:t>
            </a:r>
            <a:r>
              <a:rPr lang="nl-NL" dirty="0"/>
              <a:t> </a:t>
            </a:r>
          </a:p>
          <a:p>
            <a:pPr marL="0" indent="0">
              <a:buNone/>
            </a:pPr>
            <a:endParaRPr lang="nl-NL" dirty="0"/>
          </a:p>
          <a:p>
            <a:pPr marL="0" indent="0">
              <a:buNone/>
            </a:pPr>
            <a:r>
              <a:rPr lang="nl-NL" dirty="0"/>
              <a:t>Als om operationele redenen storingsherstel niet kan worden uitgesteld tot het moment waarop spanningsloos of spanningsvrij werken mogelijk is, kan de </a:t>
            </a:r>
            <a:r>
              <a:rPr lang="nl-NL" u="sng" dirty="0"/>
              <a:t>Operationeel Installatieverantwoordelijke</a:t>
            </a:r>
            <a:r>
              <a:rPr lang="nl-NL" dirty="0"/>
              <a:t>  aan de Werkverantwoordelijke verzoeken om de storing onder spanning te herstellen, nadat de volgende risico’s en belangen zijn gewogen: </a:t>
            </a:r>
          </a:p>
          <a:p>
            <a:pPr>
              <a:buFont typeface="Wingdings" panose="05000000000000000000" pitchFamily="2" charset="2"/>
              <a:buChar char="§"/>
            </a:pPr>
            <a:r>
              <a:rPr lang="nl-NL" dirty="0"/>
              <a:t>de door de Werkverantwoordelijke aan te dragen risico’s van de mogelijke werkmethode;</a:t>
            </a:r>
          </a:p>
          <a:p>
            <a:pPr>
              <a:buFont typeface="Wingdings" panose="05000000000000000000" pitchFamily="2" charset="2"/>
              <a:buChar char="§"/>
            </a:pPr>
            <a:r>
              <a:rPr lang="nl-NL" dirty="0"/>
              <a:t>risico’s voor o.m. spoorwegveiligheid en veiligheid op station;</a:t>
            </a:r>
          </a:p>
          <a:p>
            <a:pPr>
              <a:buFont typeface="Wingdings" panose="05000000000000000000" pitchFamily="2" charset="2"/>
              <a:buChar char="§"/>
            </a:pPr>
            <a:r>
              <a:rPr lang="nl-NL" dirty="0"/>
              <a:t>risico’s die voortvloeien uit beschikbaarheidsaspecten als baanvak en tijdstip van de dag;</a:t>
            </a:r>
          </a:p>
          <a:p>
            <a:pPr>
              <a:buFont typeface="Wingdings" panose="05000000000000000000" pitchFamily="2" charset="2"/>
              <a:buChar char="§"/>
            </a:pPr>
            <a:r>
              <a:rPr lang="nl-NL" dirty="0"/>
              <a:t>geplande werkzaamheden waar op meegelift kan worden.</a:t>
            </a:r>
            <a:endParaRPr lang="en-NL" b="1" dirty="0"/>
          </a:p>
        </p:txBody>
      </p:sp>
      <p:sp>
        <p:nvSpPr>
          <p:cNvPr id="5" name="TextBox 4">
            <a:extLst>
              <a:ext uri="{FF2B5EF4-FFF2-40B4-BE49-F238E27FC236}">
                <a16:creationId xmlns:a16="http://schemas.microsoft.com/office/drawing/2014/main" id="{2C52BAC2-919C-D203-0D41-1363C65202A3}"/>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883BDEB3-2F74-0110-2E78-55DA315C8F2D}"/>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20333947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A6F25-6BE7-B07A-97B3-59BD2B5B23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2A6D0E-EE1E-083C-BA92-318BE0685196}"/>
              </a:ext>
            </a:extLst>
          </p:cNvPr>
          <p:cNvSpPr>
            <a:spLocks noGrp="1"/>
          </p:cNvSpPr>
          <p:nvPr>
            <p:ph type="title"/>
          </p:nvPr>
        </p:nvSpPr>
        <p:spPr/>
        <p:txBody>
          <a:bodyPr/>
          <a:lstStyle/>
          <a:p>
            <a:r>
              <a:rPr lang="en-GB" dirty="0" err="1"/>
              <a:t>Werken</a:t>
            </a:r>
            <a:r>
              <a:rPr lang="en-GB" dirty="0"/>
              <a:t> </a:t>
            </a:r>
            <a:r>
              <a:rPr lang="en-GB" dirty="0" err="1"/>
              <a:t>onder</a:t>
            </a:r>
            <a:r>
              <a:rPr lang="en-GB" dirty="0"/>
              <a:t> spanning </a:t>
            </a:r>
            <a:r>
              <a:rPr lang="en-GB" dirty="0" err="1"/>
              <a:t>tijdens</a:t>
            </a:r>
            <a:r>
              <a:rPr lang="en-GB" dirty="0"/>
              <a:t> </a:t>
            </a:r>
            <a:r>
              <a:rPr lang="en-GB" dirty="0" err="1"/>
              <a:t>gepland</a:t>
            </a:r>
            <a:r>
              <a:rPr lang="en-GB" dirty="0"/>
              <a:t> </a:t>
            </a:r>
            <a:r>
              <a:rPr lang="en-GB" dirty="0" err="1"/>
              <a:t>onderhoud</a:t>
            </a:r>
            <a:r>
              <a:rPr lang="en-GB" dirty="0"/>
              <a:t> of </a:t>
            </a:r>
            <a:r>
              <a:rPr lang="en-GB" dirty="0" err="1"/>
              <a:t>projecten</a:t>
            </a:r>
            <a:endParaRPr lang="en-NL" dirty="0"/>
          </a:p>
        </p:txBody>
      </p:sp>
      <p:sp>
        <p:nvSpPr>
          <p:cNvPr id="3" name="Footer Placeholder 2">
            <a:extLst>
              <a:ext uri="{FF2B5EF4-FFF2-40B4-BE49-F238E27FC236}">
                <a16:creationId xmlns:a16="http://schemas.microsoft.com/office/drawing/2014/main" id="{23C7C434-5AC2-528A-48BC-10776FBF9215}"/>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5ABF56CC-877A-0BC3-0EA0-8AF886A665A5}"/>
              </a:ext>
            </a:extLst>
          </p:cNvPr>
          <p:cNvSpPr>
            <a:spLocks noGrp="1"/>
          </p:cNvSpPr>
          <p:nvPr>
            <p:ph type="sldNum" sz="quarter" idx="11"/>
          </p:nvPr>
        </p:nvSpPr>
        <p:spPr/>
        <p:txBody>
          <a:bodyPr/>
          <a:lstStyle/>
          <a:p>
            <a:fld id="{E86285AD-AB3F-3543-A9B4-A6423111C7D1}" type="slidenum">
              <a:rPr lang="nl-NL" smtClean="0"/>
              <a:pPr/>
              <a:t>35</a:t>
            </a:fld>
            <a:endParaRPr lang="nl-NL" dirty="0"/>
          </a:p>
        </p:txBody>
      </p:sp>
      <p:sp>
        <p:nvSpPr>
          <p:cNvPr id="4" name="Content Placeholder 3">
            <a:extLst>
              <a:ext uri="{FF2B5EF4-FFF2-40B4-BE49-F238E27FC236}">
                <a16:creationId xmlns:a16="http://schemas.microsoft.com/office/drawing/2014/main" id="{F601AF63-D61D-18D9-6826-36FF3B549326}"/>
              </a:ext>
            </a:extLst>
          </p:cNvPr>
          <p:cNvSpPr>
            <a:spLocks noGrp="1"/>
          </p:cNvSpPr>
          <p:nvPr>
            <p:ph sz="quarter" idx="12"/>
          </p:nvPr>
        </p:nvSpPr>
        <p:spPr/>
        <p:txBody>
          <a:bodyPr/>
          <a:lstStyle/>
          <a:p>
            <a:pPr marL="0" indent="0">
              <a:buNone/>
            </a:pPr>
            <a:r>
              <a:rPr lang="nl-NL" b="1" dirty="0"/>
              <a:t>Geplande werkzaamheden worden spanningsloos of spanningsvrij uitgevoerd</a:t>
            </a:r>
            <a:r>
              <a:rPr lang="nl-NL" dirty="0"/>
              <a:t> </a:t>
            </a:r>
          </a:p>
          <a:p>
            <a:pPr marL="0" indent="0">
              <a:buNone/>
            </a:pPr>
            <a:endParaRPr lang="nl-NL" dirty="0"/>
          </a:p>
          <a:p>
            <a:pPr marL="0" indent="0">
              <a:buNone/>
            </a:pPr>
            <a:r>
              <a:rPr lang="nl-NL" dirty="0"/>
              <a:t>Slechts in uitzonderlijke gevallen kan onder spanning gewerkt worden, mits onderbouwd met een risicobeoordeling conform de AHS waarin alle relevante directe en indirecte elektrische en niet-elektrische risico’s voor de arbeidsveiligheid, systeemveiligheid en omgevingsveiligheid zijn opgenomen</a:t>
            </a:r>
            <a:endParaRPr lang="en-NL" b="1" dirty="0"/>
          </a:p>
        </p:txBody>
      </p:sp>
      <p:sp>
        <p:nvSpPr>
          <p:cNvPr id="5" name="TextBox 4">
            <a:extLst>
              <a:ext uri="{FF2B5EF4-FFF2-40B4-BE49-F238E27FC236}">
                <a16:creationId xmlns:a16="http://schemas.microsoft.com/office/drawing/2014/main" id="{C4D79ED2-A7BB-8E61-55B8-C70312EA621E}"/>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0DDAC2D6-0AC1-2A70-EC82-EA31FC9EA7FA}"/>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28050016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41F01-2ACF-FB4E-8065-D4141E30F9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D2D278-C36D-9B8D-F4D3-390DE259A900}"/>
              </a:ext>
            </a:extLst>
          </p:cNvPr>
          <p:cNvSpPr>
            <a:spLocks noGrp="1"/>
          </p:cNvSpPr>
          <p:nvPr>
            <p:ph type="title"/>
          </p:nvPr>
        </p:nvSpPr>
        <p:spPr/>
        <p:txBody>
          <a:bodyPr/>
          <a:lstStyle/>
          <a:p>
            <a:r>
              <a:rPr lang="en-GB" dirty="0" err="1"/>
              <a:t>Organisatie</a:t>
            </a:r>
            <a:endParaRPr lang="en-NL" dirty="0"/>
          </a:p>
        </p:txBody>
      </p:sp>
      <p:sp>
        <p:nvSpPr>
          <p:cNvPr id="3" name="Footer Placeholder 2">
            <a:extLst>
              <a:ext uri="{FF2B5EF4-FFF2-40B4-BE49-F238E27FC236}">
                <a16:creationId xmlns:a16="http://schemas.microsoft.com/office/drawing/2014/main" id="{B6BCB4A7-6E7A-F213-9CB1-40170F41ED4D}"/>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7B328E25-6228-F411-07CF-A6583C08F381}"/>
              </a:ext>
            </a:extLst>
          </p:cNvPr>
          <p:cNvSpPr>
            <a:spLocks noGrp="1"/>
          </p:cNvSpPr>
          <p:nvPr>
            <p:ph type="sldNum" sz="quarter" idx="11"/>
          </p:nvPr>
        </p:nvSpPr>
        <p:spPr/>
        <p:txBody>
          <a:bodyPr/>
          <a:lstStyle/>
          <a:p>
            <a:fld id="{E86285AD-AB3F-3543-A9B4-A6423111C7D1}" type="slidenum">
              <a:rPr lang="nl-NL" smtClean="0"/>
              <a:pPr/>
              <a:t>36</a:t>
            </a:fld>
            <a:endParaRPr lang="nl-NL" dirty="0"/>
          </a:p>
        </p:txBody>
      </p:sp>
      <p:sp>
        <p:nvSpPr>
          <p:cNvPr id="4" name="Content Placeholder 3">
            <a:extLst>
              <a:ext uri="{FF2B5EF4-FFF2-40B4-BE49-F238E27FC236}">
                <a16:creationId xmlns:a16="http://schemas.microsoft.com/office/drawing/2014/main" id="{430A07DF-294F-AA67-76CF-CE70AA0EA0ED}"/>
              </a:ext>
            </a:extLst>
          </p:cNvPr>
          <p:cNvSpPr>
            <a:spLocks noGrp="1"/>
          </p:cNvSpPr>
          <p:nvPr>
            <p:ph sz="quarter" idx="12"/>
          </p:nvPr>
        </p:nvSpPr>
        <p:spPr/>
        <p:txBody>
          <a:bodyPr/>
          <a:lstStyle/>
          <a:p>
            <a:pPr marL="0" indent="0">
              <a:buNone/>
            </a:pPr>
            <a:endParaRPr lang="en-GB" b="1" dirty="0"/>
          </a:p>
          <a:p>
            <a:pPr marL="0" indent="0">
              <a:buNone/>
            </a:pPr>
            <a:endParaRPr lang="en-GB" b="1" dirty="0"/>
          </a:p>
          <a:p>
            <a:pPr marL="0" indent="0">
              <a:buNone/>
            </a:pPr>
            <a:r>
              <a:rPr lang="en-GB" b="1" dirty="0"/>
              <a:t>Peter Bos</a:t>
            </a:r>
          </a:p>
          <a:p>
            <a:pPr marL="0" indent="0">
              <a:buNone/>
            </a:pPr>
            <a:r>
              <a:rPr lang="nl-NL" dirty="0"/>
              <a:t>Lid Werkkamer Laagspanning</a:t>
            </a:r>
          </a:p>
          <a:p>
            <a:pPr marL="0" indent="0">
              <a:buNone/>
            </a:pPr>
            <a:r>
              <a:rPr lang="nl-NL" dirty="0"/>
              <a:t>Lid redactiecommissie </a:t>
            </a:r>
            <a:r>
              <a:rPr lang="nl-NL" dirty="0" err="1"/>
              <a:t>Vvw-ls</a:t>
            </a:r>
            <a:endParaRPr lang="en-NL" dirty="0"/>
          </a:p>
        </p:txBody>
      </p:sp>
      <p:sp>
        <p:nvSpPr>
          <p:cNvPr id="5" name="TextBox 4">
            <a:extLst>
              <a:ext uri="{FF2B5EF4-FFF2-40B4-BE49-F238E27FC236}">
                <a16:creationId xmlns:a16="http://schemas.microsoft.com/office/drawing/2014/main" id="{4E0C2B7F-D6D3-16A4-FD53-B790D18E30EB}"/>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B8A0F846-FD3A-161D-AAD0-C7CD9CDB36C5}"/>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4036700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85738-B075-734D-B964-FE021B6EEB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94ABC3-D701-7339-0F02-CAD8FC84BA2A}"/>
              </a:ext>
            </a:extLst>
          </p:cNvPr>
          <p:cNvSpPr>
            <a:spLocks noGrp="1"/>
          </p:cNvSpPr>
          <p:nvPr>
            <p:ph type="title"/>
          </p:nvPr>
        </p:nvSpPr>
        <p:spPr/>
        <p:txBody>
          <a:bodyPr/>
          <a:lstStyle/>
          <a:p>
            <a:r>
              <a:rPr lang="nl-NL" dirty="0"/>
              <a:t>Betrokkenen</a:t>
            </a:r>
            <a:endParaRPr lang="en-NL" dirty="0"/>
          </a:p>
        </p:txBody>
      </p:sp>
      <p:sp>
        <p:nvSpPr>
          <p:cNvPr id="3" name="Footer Placeholder 2">
            <a:extLst>
              <a:ext uri="{FF2B5EF4-FFF2-40B4-BE49-F238E27FC236}">
                <a16:creationId xmlns:a16="http://schemas.microsoft.com/office/drawing/2014/main" id="{53E09526-9E8A-92C0-F415-F15DA0DC06AE}"/>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FDCA8E66-892D-1520-8CA4-1DD6C3DB3DEB}"/>
              </a:ext>
            </a:extLst>
          </p:cNvPr>
          <p:cNvSpPr>
            <a:spLocks noGrp="1"/>
          </p:cNvSpPr>
          <p:nvPr>
            <p:ph type="sldNum" sz="quarter" idx="11"/>
          </p:nvPr>
        </p:nvSpPr>
        <p:spPr/>
        <p:txBody>
          <a:bodyPr/>
          <a:lstStyle/>
          <a:p>
            <a:fld id="{E86285AD-AB3F-3543-A9B4-A6423111C7D1}" type="slidenum">
              <a:rPr lang="nl-NL" smtClean="0"/>
              <a:pPr/>
              <a:t>37</a:t>
            </a:fld>
            <a:endParaRPr lang="nl-NL" dirty="0"/>
          </a:p>
        </p:txBody>
      </p:sp>
      <p:sp>
        <p:nvSpPr>
          <p:cNvPr id="4" name="Content Placeholder 3">
            <a:extLst>
              <a:ext uri="{FF2B5EF4-FFF2-40B4-BE49-F238E27FC236}">
                <a16:creationId xmlns:a16="http://schemas.microsoft.com/office/drawing/2014/main" id="{AA16CC26-5AF2-588F-36B9-33D24AA661BD}"/>
              </a:ext>
            </a:extLst>
          </p:cNvPr>
          <p:cNvSpPr>
            <a:spLocks noGrp="1"/>
          </p:cNvSpPr>
          <p:nvPr>
            <p:ph sz="quarter" idx="12"/>
          </p:nvPr>
        </p:nvSpPr>
        <p:spPr>
          <a:xfrm>
            <a:off x="755650" y="1204913"/>
            <a:ext cx="3446556" cy="3203575"/>
          </a:xfrm>
        </p:spPr>
        <p:txBody>
          <a:bodyPr/>
          <a:lstStyle/>
          <a:p>
            <a:pPr marL="0" indent="0">
              <a:buNone/>
            </a:pPr>
            <a:r>
              <a:rPr lang="nl-NL" b="1" dirty="0"/>
              <a:t>Specifiek </a:t>
            </a:r>
            <a:r>
              <a:rPr lang="nl-NL" b="1" dirty="0" err="1"/>
              <a:t>Vvw-ls</a:t>
            </a:r>
            <a:endParaRPr lang="nl-NL" b="1" dirty="0"/>
          </a:p>
          <a:p>
            <a:pPr marL="0" indent="0">
              <a:buNone/>
            </a:pPr>
            <a:r>
              <a:rPr lang="nl-NL" dirty="0"/>
              <a:t>Installatieverantwoordelijke</a:t>
            </a:r>
          </a:p>
          <a:p>
            <a:pPr marL="0" indent="0">
              <a:buNone/>
            </a:pPr>
            <a:r>
              <a:rPr lang="nl-NL" dirty="0"/>
              <a:t>Operationeel Installatieverantwoordelijke</a:t>
            </a:r>
          </a:p>
          <a:p>
            <a:pPr marL="0" indent="0">
              <a:buNone/>
            </a:pPr>
            <a:r>
              <a:rPr lang="nl-NL" dirty="0"/>
              <a:t>Werkverantwoordelijke</a:t>
            </a:r>
          </a:p>
          <a:p>
            <a:pPr marL="0" indent="0">
              <a:buNone/>
            </a:pPr>
            <a:r>
              <a:rPr lang="nl-NL" dirty="0"/>
              <a:t>Vakbekwaam Persoon</a:t>
            </a:r>
          </a:p>
          <a:p>
            <a:pPr marL="0" indent="0">
              <a:buNone/>
            </a:pPr>
            <a:r>
              <a:rPr lang="nl-NL" dirty="0"/>
              <a:t>Voldoende Onderricht Persoon</a:t>
            </a:r>
            <a:endParaRPr lang="en-NL" dirty="0"/>
          </a:p>
          <a:p>
            <a:pPr marL="0" indent="0">
              <a:buNone/>
            </a:pPr>
            <a:r>
              <a:rPr lang="nl-NL" dirty="0"/>
              <a:t>Leek</a:t>
            </a:r>
          </a:p>
          <a:p>
            <a:pPr marL="0" indent="0">
              <a:buNone/>
            </a:pPr>
            <a:endParaRPr lang="nl-NL" dirty="0"/>
          </a:p>
        </p:txBody>
      </p:sp>
      <p:sp>
        <p:nvSpPr>
          <p:cNvPr id="5" name="TextBox 4">
            <a:extLst>
              <a:ext uri="{FF2B5EF4-FFF2-40B4-BE49-F238E27FC236}">
                <a16:creationId xmlns:a16="http://schemas.microsoft.com/office/drawing/2014/main" id="{11A80911-BFF0-ADFE-F85D-0562A662231F}"/>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EB37F540-B38C-9569-4CCC-FC458F29552D}"/>
              </a:ext>
            </a:extLst>
          </p:cNvPr>
          <p:cNvSpPr txBox="1"/>
          <p:nvPr/>
        </p:nvSpPr>
        <p:spPr>
          <a:xfrm>
            <a:off x="1725854" y="1380683"/>
            <a:ext cx="184731" cy="369332"/>
          </a:xfrm>
          <a:prstGeom prst="rect">
            <a:avLst/>
          </a:prstGeom>
          <a:noFill/>
        </p:spPr>
        <p:txBody>
          <a:bodyPr wrap="none" rtlCol="0">
            <a:spAutoFit/>
          </a:bodyPr>
          <a:lstStyle/>
          <a:p>
            <a:endParaRPr lang="en-NL" dirty="0"/>
          </a:p>
        </p:txBody>
      </p:sp>
      <p:sp>
        <p:nvSpPr>
          <p:cNvPr id="8" name="Content Placeholder 3">
            <a:extLst>
              <a:ext uri="{FF2B5EF4-FFF2-40B4-BE49-F238E27FC236}">
                <a16:creationId xmlns:a16="http://schemas.microsoft.com/office/drawing/2014/main" id="{39F30C76-37A8-80AC-0C80-6E5BE87A5022}"/>
              </a:ext>
            </a:extLst>
          </p:cNvPr>
          <p:cNvSpPr txBox="1">
            <a:spLocks/>
          </p:cNvSpPr>
          <p:nvPr/>
        </p:nvSpPr>
        <p:spPr>
          <a:xfrm>
            <a:off x="4861112" y="1204912"/>
            <a:ext cx="3077136" cy="3203575"/>
          </a:xfrm>
          <a:prstGeom prst="rect">
            <a:avLst/>
          </a:prstGeom>
        </p:spPr>
        <p:txBody>
          <a:bodyPr vert="horz" lIns="0" tIns="0" rIns="0" bIns="0" rtlCol="0">
            <a:noAutofit/>
          </a:bodyPr>
          <a:lstStyle>
            <a:lvl1pPr marL="18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1pPr>
            <a:lvl2pPr marL="36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2pPr>
            <a:lvl3pPr marL="11430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3pPr>
            <a:lvl4pPr marL="16002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4pPr>
            <a:lvl5pPr marL="20574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Generiek</a:t>
            </a:r>
          </a:p>
          <a:p>
            <a:pPr marL="0" indent="0">
              <a:buFont typeface="Arial" panose="020B0604020202020204" pitchFamily="34" charset="0"/>
              <a:buNone/>
            </a:pPr>
            <a:r>
              <a:rPr lang="nl-NL" dirty="0"/>
              <a:t>Werkgever</a:t>
            </a:r>
          </a:p>
          <a:p>
            <a:pPr marL="0" indent="0">
              <a:buFont typeface="Arial" panose="020B0604020202020204" pitchFamily="34" charset="0"/>
              <a:buNone/>
            </a:pPr>
            <a:r>
              <a:rPr lang="nl-NL" dirty="0"/>
              <a:t>Werknemer</a:t>
            </a:r>
          </a:p>
          <a:p>
            <a:pPr marL="0" indent="0">
              <a:buFont typeface="Arial" panose="020B0604020202020204" pitchFamily="34" charset="0"/>
              <a:buNone/>
            </a:pPr>
            <a:r>
              <a:rPr lang="nl-NL" dirty="0"/>
              <a:t>Opdrachtgever</a:t>
            </a:r>
          </a:p>
          <a:p>
            <a:pPr marL="0" indent="0">
              <a:buFont typeface="Arial" panose="020B0604020202020204" pitchFamily="34" charset="0"/>
              <a:buNone/>
            </a:pPr>
            <a:r>
              <a:rPr lang="nl-NL" dirty="0"/>
              <a:t>Opdrachtnemer</a:t>
            </a:r>
          </a:p>
          <a:p>
            <a:pPr marL="0" indent="0">
              <a:buFont typeface="Arial" panose="020B0604020202020204" pitchFamily="34" charset="0"/>
              <a:buNone/>
            </a:pPr>
            <a:r>
              <a:rPr lang="nl-NL" dirty="0"/>
              <a:t>V&amp;G-coördinator Uitvoering</a:t>
            </a:r>
          </a:p>
          <a:p>
            <a:pPr marL="0" indent="0">
              <a:buFont typeface="Arial" panose="020B0604020202020204" pitchFamily="34" charset="0"/>
              <a:buNone/>
            </a:pPr>
            <a:r>
              <a:rPr lang="nl-NL" dirty="0"/>
              <a:t>V&amp;G-coördinator Ontwerp</a:t>
            </a:r>
          </a:p>
          <a:p>
            <a:pPr marL="0" indent="0">
              <a:buFont typeface="Arial" panose="020B0604020202020204" pitchFamily="34" charset="0"/>
              <a:buNone/>
            </a:pPr>
            <a:endParaRPr lang="nl-NL" dirty="0"/>
          </a:p>
        </p:txBody>
      </p:sp>
    </p:spTree>
    <p:extLst>
      <p:ext uri="{BB962C8B-B14F-4D97-AF65-F5344CB8AC3E}">
        <p14:creationId xmlns:p14="http://schemas.microsoft.com/office/powerpoint/2010/main" val="4712135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DF813-198C-5C66-5099-EB537AAEFC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1E82F6-3FBD-E51E-26F7-C8467FF1B7ED}"/>
              </a:ext>
            </a:extLst>
          </p:cNvPr>
          <p:cNvSpPr>
            <a:spLocks noGrp="1"/>
          </p:cNvSpPr>
          <p:nvPr>
            <p:ph type="title"/>
          </p:nvPr>
        </p:nvSpPr>
        <p:spPr/>
        <p:txBody>
          <a:bodyPr/>
          <a:lstStyle/>
          <a:p>
            <a:r>
              <a:rPr lang="nl-NL" dirty="0"/>
              <a:t>Betrokkenen</a:t>
            </a:r>
            <a:endParaRPr lang="en-NL" dirty="0"/>
          </a:p>
        </p:txBody>
      </p:sp>
      <p:sp>
        <p:nvSpPr>
          <p:cNvPr id="3" name="Footer Placeholder 2">
            <a:extLst>
              <a:ext uri="{FF2B5EF4-FFF2-40B4-BE49-F238E27FC236}">
                <a16:creationId xmlns:a16="http://schemas.microsoft.com/office/drawing/2014/main" id="{3613AF87-4433-861C-7E9C-BF3B18643B69}"/>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EB346807-190C-40B3-3312-FF715B4CF867}"/>
              </a:ext>
            </a:extLst>
          </p:cNvPr>
          <p:cNvSpPr>
            <a:spLocks noGrp="1"/>
          </p:cNvSpPr>
          <p:nvPr>
            <p:ph type="sldNum" sz="quarter" idx="11"/>
          </p:nvPr>
        </p:nvSpPr>
        <p:spPr/>
        <p:txBody>
          <a:bodyPr/>
          <a:lstStyle/>
          <a:p>
            <a:fld id="{E86285AD-AB3F-3543-A9B4-A6423111C7D1}" type="slidenum">
              <a:rPr lang="nl-NL" smtClean="0"/>
              <a:pPr/>
              <a:t>38</a:t>
            </a:fld>
            <a:endParaRPr lang="nl-NL" dirty="0"/>
          </a:p>
        </p:txBody>
      </p:sp>
      <p:sp>
        <p:nvSpPr>
          <p:cNvPr id="4" name="Content Placeholder 3">
            <a:extLst>
              <a:ext uri="{FF2B5EF4-FFF2-40B4-BE49-F238E27FC236}">
                <a16:creationId xmlns:a16="http://schemas.microsoft.com/office/drawing/2014/main" id="{1BF45656-EEEF-900B-E7A7-C9C3C5F586F0}"/>
              </a:ext>
            </a:extLst>
          </p:cNvPr>
          <p:cNvSpPr>
            <a:spLocks noGrp="1"/>
          </p:cNvSpPr>
          <p:nvPr>
            <p:ph sz="quarter" idx="12"/>
          </p:nvPr>
        </p:nvSpPr>
        <p:spPr>
          <a:xfrm>
            <a:off x="755650" y="1204913"/>
            <a:ext cx="3446556" cy="3203575"/>
          </a:xfrm>
        </p:spPr>
        <p:txBody>
          <a:bodyPr/>
          <a:lstStyle/>
          <a:p>
            <a:pPr marL="0" indent="0">
              <a:buNone/>
            </a:pPr>
            <a:r>
              <a:rPr lang="nl-NL" b="1" dirty="0"/>
              <a:t>Specifiek </a:t>
            </a:r>
            <a:r>
              <a:rPr lang="nl-NL" b="1" dirty="0" err="1"/>
              <a:t>Vvw-ls</a:t>
            </a:r>
            <a:endParaRPr lang="nl-NL" b="1" dirty="0"/>
          </a:p>
          <a:p>
            <a:pPr marL="0" indent="0">
              <a:buNone/>
            </a:pPr>
            <a:r>
              <a:rPr lang="nl-NL" dirty="0"/>
              <a:t>Installatieverantwoordelijke</a:t>
            </a:r>
          </a:p>
          <a:p>
            <a:pPr marL="0" indent="0">
              <a:buNone/>
            </a:pPr>
            <a:r>
              <a:rPr lang="nl-NL" dirty="0"/>
              <a:t>Operationeel Installatieverantwoordelijke</a:t>
            </a:r>
          </a:p>
          <a:p>
            <a:pPr marL="0" indent="0">
              <a:buNone/>
            </a:pPr>
            <a:r>
              <a:rPr lang="nl-NL" dirty="0"/>
              <a:t>Werkverantwoordelijke</a:t>
            </a:r>
          </a:p>
          <a:p>
            <a:pPr marL="0" indent="0">
              <a:buNone/>
            </a:pPr>
            <a:r>
              <a:rPr lang="nl-NL" dirty="0"/>
              <a:t>Vakbekwaam Persoon</a:t>
            </a:r>
          </a:p>
          <a:p>
            <a:pPr marL="0" indent="0">
              <a:buNone/>
            </a:pPr>
            <a:r>
              <a:rPr lang="nl-NL" dirty="0"/>
              <a:t>Voldoende Onderricht Persoon</a:t>
            </a:r>
            <a:endParaRPr lang="en-NL" dirty="0"/>
          </a:p>
          <a:p>
            <a:pPr marL="0" indent="0">
              <a:buNone/>
            </a:pPr>
            <a:r>
              <a:rPr lang="nl-NL" dirty="0"/>
              <a:t>Leek</a:t>
            </a:r>
          </a:p>
          <a:p>
            <a:pPr marL="0" indent="0">
              <a:buNone/>
            </a:pPr>
            <a:endParaRPr lang="nl-NL" dirty="0"/>
          </a:p>
        </p:txBody>
      </p:sp>
      <p:sp>
        <p:nvSpPr>
          <p:cNvPr id="5" name="TextBox 4">
            <a:extLst>
              <a:ext uri="{FF2B5EF4-FFF2-40B4-BE49-F238E27FC236}">
                <a16:creationId xmlns:a16="http://schemas.microsoft.com/office/drawing/2014/main" id="{073C12D5-5A39-D545-0296-D7EDBA06FA7D}"/>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348C8D1C-760C-4B34-D9C7-F958AC609264}"/>
              </a:ext>
            </a:extLst>
          </p:cNvPr>
          <p:cNvSpPr txBox="1"/>
          <p:nvPr/>
        </p:nvSpPr>
        <p:spPr>
          <a:xfrm>
            <a:off x="1725854" y="1380683"/>
            <a:ext cx="184731" cy="369332"/>
          </a:xfrm>
          <a:prstGeom prst="rect">
            <a:avLst/>
          </a:prstGeom>
          <a:noFill/>
        </p:spPr>
        <p:txBody>
          <a:bodyPr wrap="none" rtlCol="0">
            <a:spAutoFit/>
          </a:bodyPr>
          <a:lstStyle/>
          <a:p>
            <a:endParaRPr lang="en-NL" dirty="0"/>
          </a:p>
        </p:txBody>
      </p:sp>
      <p:sp>
        <p:nvSpPr>
          <p:cNvPr id="8" name="Content Placeholder 3">
            <a:extLst>
              <a:ext uri="{FF2B5EF4-FFF2-40B4-BE49-F238E27FC236}">
                <a16:creationId xmlns:a16="http://schemas.microsoft.com/office/drawing/2014/main" id="{EF3FA1C3-0664-88E6-4118-903FAC944578}"/>
              </a:ext>
            </a:extLst>
          </p:cNvPr>
          <p:cNvSpPr txBox="1">
            <a:spLocks/>
          </p:cNvSpPr>
          <p:nvPr/>
        </p:nvSpPr>
        <p:spPr>
          <a:xfrm>
            <a:off x="4861112" y="1204912"/>
            <a:ext cx="3077136" cy="3203575"/>
          </a:xfrm>
          <a:prstGeom prst="rect">
            <a:avLst/>
          </a:prstGeom>
        </p:spPr>
        <p:txBody>
          <a:bodyPr vert="horz" lIns="0" tIns="0" rIns="0" bIns="0" rtlCol="0">
            <a:noAutofit/>
          </a:bodyPr>
          <a:lstStyle>
            <a:lvl1pPr marL="18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1pPr>
            <a:lvl2pPr marL="36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2pPr>
            <a:lvl3pPr marL="11430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3pPr>
            <a:lvl4pPr marL="16002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4pPr>
            <a:lvl5pPr marL="20574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Generiek</a:t>
            </a:r>
          </a:p>
          <a:p>
            <a:pPr marL="0" indent="0">
              <a:buFont typeface="Arial" panose="020B0604020202020204" pitchFamily="34" charset="0"/>
              <a:buNone/>
            </a:pPr>
            <a:r>
              <a:rPr lang="nl-NL" dirty="0">
                <a:solidFill>
                  <a:schemeClr val="bg1">
                    <a:lumMod val="75000"/>
                  </a:schemeClr>
                </a:solidFill>
              </a:rPr>
              <a:t>Werkgever</a:t>
            </a:r>
          </a:p>
          <a:p>
            <a:pPr marL="0" indent="0">
              <a:buFont typeface="Arial" panose="020B0604020202020204" pitchFamily="34" charset="0"/>
              <a:buNone/>
            </a:pPr>
            <a:r>
              <a:rPr lang="nl-NL" dirty="0">
                <a:solidFill>
                  <a:schemeClr val="bg1">
                    <a:lumMod val="75000"/>
                  </a:schemeClr>
                </a:solidFill>
              </a:rPr>
              <a:t>Werknemer</a:t>
            </a:r>
          </a:p>
          <a:p>
            <a:pPr marL="0" indent="0">
              <a:buFont typeface="Arial" panose="020B0604020202020204" pitchFamily="34" charset="0"/>
              <a:buNone/>
            </a:pPr>
            <a:r>
              <a:rPr lang="nl-NL" dirty="0">
                <a:solidFill>
                  <a:schemeClr val="bg1">
                    <a:lumMod val="75000"/>
                  </a:schemeClr>
                </a:solidFill>
              </a:rPr>
              <a:t>Opdrachtgever</a:t>
            </a:r>
          </a:p>
          <a:p>
            <a:pPr marL="0" indent="0">
              <a:buFont typeface="Arial" panose="020B0604020202020204" pitchFamily="34" charset="0"/>
              <a:buNone/>
            </a:pPr>
            <a:r>
              <a:rPr lang="nl-NL" dirty="0">
                <a:solidFill>
                  <a:schemeClr val="bg1">
                    <a:lumMod val="75000"/>
                  </a:schemeClr>
                </a:solidFill>
              </a:rPr>
              <a:t>Opdrachtnemer</a:t>
            </a:r>
          </a:p>
          <a:p>
            <a:pPr marL="0" indent="0">
              <a:buFont typeface="Arial" panose="020B0604020202020204" pitchFamily="34" charset="0"/>
              <a:buNone/>
            </a:pPr>
            <a:r>
              <a:rPr lang="nl-NL" dirty="0">
                <a:solidFill>
                  <a:schemeClr val="bg1">
                    <a:lumMod val="75000"/>
                  </a:schemeClr>
                </a:solidFill>
              </a:rPr>
              <a:t>V&amp;G-coördinator Uitvoering</a:t>
            </a:r>
          </a:p>
          <a:p>
            <a:pPr marL="0" indent="0">
              <a:buFont typeface="Arial" panose="020B0604020202020204" pitchFamily="34" charset="0"/>
              <a:buNone/>
            </a:pPr>
            <a:r>
              <a:rPr lang="nl-NL" dirty="0">
                <a:solidFill>
                  <a:schemeClr val="bg1">
                    <a:lumMod val="75000"/>
                  </a:schemeClr>
                </a:solidFill>
              </a:rPr>
              <a:t>V&amp;G-coördinator Ontwerp</a:t>
            </a:r>
          </a:p>
          <a:p>
            <a:pPr marL="0" indent="0">
              <a:buFont typeface="Arial" panose="020B0604020202020204" pitchFamily="34" charset="0"/>
              <a:buNone/>
            </a:pPr>
            <a:endParaRPr lang="nl-NL" dirty="0"/>
          </a:p>
        </p:txBody>
      </p:sp>
    </p:spTree>
    <p:extLst>
      <p:ext uri="{BB962C8B-B14F-4D97-AF65-F5344CB8AC3E}">
        <p14:creationId xmlns:p14="http://schemas.microsoft.com/office/powerpoint/2010/main" val="42065850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3D4CB-2ACE-001E-8690-01D2E1FD87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1E3312-004E-5647-FA38-5108E776FFC2}"/>
              </a:ext>
            </a:extLst>
          </p:cNvPr>
          <p:cNvSpPr>
            <a:spLocks noGrp="1"/>
          </p:cNvSpPr>
          <p:nvPr>
            <p:ph type="title"/>
          </p:nvPr>
        </p:nvSpPr>
        <p:spPr/>
        <p:txBody>
          <a:bodyPr/>
          <a:lstStyle/>
          <a:p>
            <a:r>
              <a:rPr lang="en-GB" dirty="0" err="1"/>
              <a:t>Operationeel</a:t>
            </a:r>
            <a:r>
              <a:rPr lang="en-GB" dirty="0"/>
              <a:t> </a:t>
            </a:r>
            <a:r>
              <a:rPr lang="en-GB" dirty="0" err="1"/>
              <a:t>Installatieverantwoordelijke</a:t>
            </a:r>
            <a:r>
              <a:rPr lang="en-GB" dirty="0"/>
              <a:t> (O-IV)</a:t>
            </a:r>
            <a:endParaRPr lang="en-NL" dirty="0"/>
          </a:p>
        </p:txBody>
      </p:sp>
      <p:sp>
        <p:nvSpPr>
          <p:cNvPr id="3" name="Footer Placeholder 2">
            <a:extLst>
              <a:ext uri="{FF2B5EF4-FFF2-40B4-BE49-F238E27FC236}">
                <a16:creationId xmlns:a16="http://schemas.microsoft.com/office/drawing/2014/main" id="{6ED3A9E6-44A6-320D-20AC-C9873E8DF5A5}"/>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E59045C4-1E99-7618-79A3-AC9A55278416}"/>
              </a:ext>
            </a:extLst>
          </p:cNvPr>
          <p:cNvSpPr>
            <a:spLocks noGrp="1"/>
          </p:cNvSpPr>
          <p:nvPr>
            <p:ph type="sldNum" sz="quarter" idx="11"/>
          </p:nvPr>
        </p:nvSpPr>
        <p:spPr/>
        <p:txBody>
          <a:bodyPr/>
          <a:lstStyle/>
          <a:p>
            <a:fld id="{E86285AD-AB3F-3543-A9B4-A6423111C7D1}" type="slidenum">
              <a:rPr lang="nl-NL" smtClean="0"/>
              <a:pPr/>
              <a:t>39</a:t>
            </a:fld>
            <a:endParaRPr lang="nl-NL" dirty="0"/>
          </a:p>
        </p:txBody>
      </p:sp>
      <p:sp>
        <p:nvSpPr>
          <p:cNvPr id="4" name="Content Placeholder 3">
            <a:extLst>
              <a:ext uri="{FF2B5EF4-FFF2-40B4-BE49-F238E27FC236}">
                <a16:creationId xmlns:a16="http://schemas.microsoft.com/office/drawing/2014/main" id="{E0D1A394-E577-3CBE-12E0-D34DB878E279}"/>
              </a:ext>
            </a:extLst>
          </p:cNvPr>
          <p:cNvSpPr>
            <a:spLocks noGrp="1"/>
          </p:cNvSpPr>
          <p:nvPr>
            <p:ph sz="quarter" idx="12"/>
          </p:nvPr>
        </p:nvSpPr>
        <p:spPr/>
        <p:txBody>
          <a:bodyPr/>
          <a:lstStyle/>
          <a:p>
            <a:pPr marL="0" indent="0">
              <a:buNone/>
            </a:pPr>
            <a:r>
              <a:rPr lang="nl-NL" b="1" dirty="0"/>
              <a:t>De Operationeel Installatieverantwoordelijke is een Vakbekwaam Persoon die door ProRail is aangewezen als direct verantwoordelijke voor de operationele aspecten van de veilige bedrijfsvoering van een elektrische installatie.</a:t>
            </a:r>
          </a:p>
          <a:p>
            <a:pPr marL="0" indent="0">
              <a:buNone/>
            </a:pPr>
            <a:r>
              <a:rPr lang="nl-NL" dirty="0"/>
              <a:t> </a:t>
            </a:r>
          </a:p>
          <a:p>
            <a:pPr marL="0" indent="0">
              <a:buNone/>
            </a:pPr>
            <a:r>
              <a:rPr lang="nl-NL" dirty="0"/>
              <a:t>De O-IV heeft minimaal EQF niveau 4 elektrotechniek, bereikt door opleiding of ervaring.</a:t>
            </a:r>
            <a:endParaRPr lang="nl-NL" noProof="0" dirty="0">
              <a:solidFill>
                <a:srgbClr val="230B40"/>
              </a:solidFill>
              <a:effectLst/>
              <a:latin typeface="Calibri" panose="020F0502020204030204" pitchFamily="34" charset="0"/>
            </a:endParaRPr>
          </a:p>
          <a:p>
            <a:pPr marL="0" indent="0">
              <a:buNone/>
            </a:pPr>
            <a:r>
              <a:rPr lang="en-GB" dirty="0"/>
              <a:t>De </a:t>
            </a:r>
            <a:r>
              <a:rPr lang="en-GB" dirty="0" err="1"/>
              <a:t>inspecteurs</a:t>
            </a:r>
            <a:r>
              <a:rPr lang="en-GB" dirty="0"/>
              <a:t> </a:t>
            </a:r>
            <a:r>
              <a:rPr lang="en-GB" dirty="0" err="1"/>
              <a:t>Seinwezen</a:t>
            </a:r>
            <a:r>
              <a:rPr lang="en-GB" dirty="0"/>
              <a:t> </a:t>
            </a:r>
            <a:r>
              <a:rPr lang="en-GB" dirty="0" err="1"/>
              <a:t>zijn</a:t>
            </a:r>
            <a:r>
              <a:rPr lang="en-GB" dirty="0"/>
              <a:t> </a:t>
            </a:r>
            <a:r>
              <a:rPr lang="en-GB" dirty="0" err="1"/>
              <a:t>aangewezen</a:t>
            </a:r>
            <a:r>
              <a:rPr lang="en-GB" dirty="0"/>
              <a:t> </a:t>
            </a:r>
            <a:r>
              <a:rPr lang="en-GB" dirty="0" err="1"/>
              <a:t>als</a:t>
            </a:r>
            <a:r>
              <a:rPr lang="en-GB" dirty="0"/>
              <a:t> </a:t>
            </a:r>
            <a:r>
              <a:rPr lang="en-GB" dirty="0" err="1"/>
              <a:t>Operationeel</a:t>
            </a:r>
            <a:r>
              <a:rPr lang="en-GB" dirty="0"/>
              <a:t> </a:t>
            </a:r>
            <a:r>
              <a:rPr lang="en-GB" dirty="0" err="1"/>
              <a:t>Installatieverantwoordelijke</a:t>
            </a:r>
            <a:r>
              <a:rPr lang="en-GB" dirty="0"/>
              <a:t> </a:t>
            </a:r>
            <a:r>
              <a:rPr lang="en-GB" dirty="0" err="1"/>
              <a:t>voor</a:t>
            </a:r>
            <a:r>
              <a:rPr lang="en-GB" dirty="0"/>
              <a:t> de </a:t>
            </a:r>
            <a:r>
              <a:rPr lang="en-GB" dirty="0" err="1"/>
              <a:t>treinbeveiligingsinstallaties</a:t>
            </a:r>
            <a:r>
              <a:rPr lang="en-GB" dirty="0"/>
              <a:t> in de </a:t>
            </a:r>
            <a:r>
              <a:rPr lang="en-GB" dirty="0" err="1"/>
              <a:t>contractgebieden</a:t>
            </a:r>
            <a:r>
              <a:rPr lang="en-GB" dirty="0"/>
              <a:t> </a:t>
            </a:r>
            <a:r>
              <a:rPr lang="en-GB" dirty="0" err="1"/>
              <a:t>waarin</a:t>
            </a:r>
            <a:r>
              <a:rPr lang="en-GB" dirty="0"/>
              <a:t> ze </a:t>
            </a:r>
            <a:r>
              <a:rPr lang="en-GB" dirty="0" err="1"/>
              <a:t>werkzaam</a:t>
            </a:r>
            <a:r>
              <a:rPr lang="en-GB" dirty="0"/>
              <a:t> </a:t>
            </a:r>
            <a:r>
              <a:rPr lang="en-GB" dirty="0" err="1"/>
              <a:t>zijn</a:t>
            </a:r>
            <a:r>
              <a:rPr lang="en-GB" dirty="0"/>
              <a:t>.</a:t>
            </a:r>
          </a:p>
          <a:p>
            <a:pPr marL="0" indent="0">
              <a:buNone/>
            </a:pPr>
            <a:endParaRPr lang="en-GB" dirty="0"/>
          </a:p>
          <a:p>
            <a:pPr marL="0" indent="0">
              <a:buNone/>
            </a:pPr>
            <a:r>
              <a:rPr lang="en-GB" dirty="0"/>
              <a:t>De </a:t>
            </a:r>
            <a:r>
              <a:rPr lang="en-GB" dirty="0" err="1"/>
              <a:t>aanwijzing</a:t>
            </a:r>
            <a:r>
              <a:rPr lang="en-GB" dirty="0"/>
              <a:t> </a:t>
            </a:r>
            <a:r>
              <a:rPr lang="en-GB" dirty="0" err="1"/>
              <a:t>voor</a:t>
            </a:r>
            <a:r>
              <a:rPr lang="en-GB" dirty="0"/>
              <a:t> de </a:t>
            </a:r>
            <a:r>
              <a:rPr lang="en-GB" dirty="0" err="1"/>
              <a:t>andere</a:t>
            </a:r>
            <a:r>
              <a:rPr lang="en-GB" dirty="0"/>
              <a:t> </a:t>
            </a:r>
            <a:r>
              <a:rPr lang="en-GB" dirty="0" err="1"/>
              <a:t>techniekvelden</a:t>
            </a:r>
            <a:r>
              <a:rPr lang="en-GB" dirty="0"/>
              <a:t> </a:t>
            </a:r>
            <a:r>
              <a:rPr lang="en-GB" dirty="0" err="1"/>
              <a:t>wordt</a:t>
            </a:r>
            <a:r>
              <a:rPr lang="en-GB" dirty="0"/>
              <a:t> </a:t>
            </a:r>
            <a:r>
              <a:rPr lang="en-GB" dirty="0" err="1"/>
              <a:t>tijdens</a:t>
            </a:r>
            <a:r>
              <a:rPr lang="en-GB" dirty="0"/>
              <a:t> de </a:t>
            </a:r>
            <a:r>
              <a:rPr lang="en-GB" dirty="0" err="1"/>
              <a:t>implementatiefase</a:t>
            </a:r>
            <a:r>
              <a:rPr lang="en-GB" dirty="0"/>
              <a:t> </a:t>
            </a:r>
            <a:r>
              <a:rPr lang="en-GB" dirty="0" err="1"/>
              <a:t>geregeld</a:t>
            </a:r>
            <a:r>
              <a:rPr lang="en-GB" dirty="0"/>
              <a:t>.</a:t>
            </a:r>
          </a:p>
          <a:p>
            <a:pPr marL="0" indent="0">
              <a:buNone/>
            </a:pPr>
            <a:endParaRPr lang="en-NL" dirty="0"/>
          </a:p>
        </p:txBody>
      </p:sp>
      <p:sp>
        <p:nvSpPr>
          <p:cNvPr id="5" name="TextBox 4">
            <a:extLst>
              <a:ext uri="{FF2B5EF4-FFF2-40B4-BE49-F238E27FC236}">
                <a16:creationId xmlns:a16="http://schemas.microsoft.com/office/drawing/2014/main" id="{B39EBC12-7E8A-1A8B-AD1A-27D30BC9D70A}"/>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53A22870-A55E-F9F7-CFB6-02831A0E9769}"/>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33590481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CC01D-6376-5204-123F-1ACC8B0072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3CB9B8-3890-43C3-207B-1843D98B77D0}"/>
              </a:ext>
            </a:extLst>
          </p:cNvPr>
          <p:cNvSpPr>
            <a:spLocks noGrp="1"/>
          </p:cNvSpPr>
          <p:nvPr>
            <p:ph type="title"/>
          </p:nvPr>
        </p:nvSpPr>
        <p:spPr/>
        <p:txBody>
          <a:bodyPr/>
          <a:lstStyle/>
          <a:p>
            <a:r>
              <a:rPr lang="en-GB" dirty="0" err="1"/>
              <a:t>Operationeel</a:t>
            </a:r>
            <a:r>
              <a:rPr lang="en-GB" dirty="0"/>
              <a:t> </a:t>
            </a:r>
            <a:r>
              <a:rPr lang="en-GB" dirty="0" err="1"/>
              <a:t>Installatieverantwoordelijke</a:t>
            </a:r>
            <a:r>
              <a:rPr lang="en-GB" dirty="0"/>
              <a:t> </a:t>
            </a:r>
            <a:r>
              <a:rPr lang="en-GB" dirty="0" err="1"/>
              <a:t>als</a:t>
            </a:r>
            <a:r>
              <a:rPr lang="en-GB" dirty="0"/>
              <a:t> </a:t>
            </a:r>
            <a:r>
              <a:rPr lang="en-GB" dirty="0" err="1"/>
              <a:t>aanspreekpunt</a:t>
            </a:r>
            <a:endParaRPr lang="en-NL" dirty="0"/>
          </a:p>
        </p:txBody>
      </p:sp>
      <p:sp>
        <p:nvSpPr>
          <p:cNvPr id="3" name="Footer Placeholder 2">
            <a:extLst>
              <a:ext uri="{FF2B5EF4-FFF2-40B4-BE49-F238E27FC236}">
                <a16:creationId xmlns:a16="http://schemas.microsoft.com/office/drawing/2014/main" id="{0AFDCF28-AEE8-6B4A-6705-9C08BA50B658}"/>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C21D7D12-DE87-873A-708B-F14F17C74D85}"/>
              </a:ext>
            </a:extLst>
          </p:cNvPr>
          <p:cNvSpPr>
            <a:spLocks noGrp="1"/>
          </p:cNvSpPr>
          <p:nvPr>
            <p:ph type="sldNum" sz="quarter" idx="11"/>
          </p:nvPr>
        </p:nvSpPr>
        <p:spPr/>
        <p:txBody>
          <a:bodyPr/>
          <a:lstStyle/>
          <a:p>
            <a:fld id="{E86285AD-AB3F-3543-A9B4-A6423111C7D1}" type="slidenum">
              <a:rPr lang="nl-NL" smtClean="0"/>
              <a:pPr/>
              <a:t>40</a:t>
            </a:fld>
            <a:endParaRPr lang="nl-NL" dirty="0"/>
          </a:p>
        </p:txBody>
      </p:sp>
      <p:sp>
        <p:nvSpPr>
          <p:cNvPr id="4" name="Content Placeholder 3">
            <a:extLst>
              <a:ext uri="{FF2B5EF4-FFF2-40B4-BE49-F238E27FC236}">
                <a16:creationId xmlns:a16="http://schemas.microsoft.com/office/drawing/2014/main" id="{7D2F24D2-4391-1A5A-88A1-8277831521C4}"/>
              </a:ext>
            </a:extLst>
          </p:cNvPr>
          <p:cNvSpPr>
            <a:spLocks noGrp="1"/>
          </p:cNvSpPr>
          <p:nvPr>
            <p:ph sz="quarter" idx="12"/>
          </p:nvPr>
        </p:nvSpPr>
        <p:spPr/>
        <p:txBody>
          <a:bodyPr/>
          <a:lstStyle/>
          <a:p>
            <a:pPr marL="0" indent="0">
              <a:buNone/>
            </a:pPr>
            <a:r>
              <a:rPr lang="nl-NL" dirty="0"/>
              <a:t>De Operationeel Installatieverantwoordelijke is aanspreekpunt voor:</a:t>
            </a:r>
          </a:p>
          <a:p>
            <a:r>
              <a:rPr lang="nl-NL" dirty="0"/>
              <a:t>de Werkverantwoordelijke van de onderhoudsaannemer;</a:t>
            </a:r>
          </a:p>
          <a:p>
            <a:r>
              <a:rPr lang="nl-NL" dirty="0"/>
              <a:t>medewerkers van ProRail;</a:t>
            </a:r>
          </a:p>
          <a:p>
            <a:r>
              <a:rPr lang="nl-NL" dirty="0"/>
              <a:t>de Installatieverantwoordelijken van aangrenzende installaties.</a:t>
            </a:r>
          </a:p>
          <a:p>
            <a:pPr marL="0" indent="0">
              <a:buNone/>
            </a:pPr>
            <a:endParaRPr lang="nl-NL" dirty="0"/>
          </a:p>
          <a:p>
            <a:pPr marL="0" indent="0">
              <a:buNone/>
            </a:pPr>
            <a:r>
              <a:rPr lang="nl-NL" dirty="0"/>
              <a:t>Voor andere partijen is de opdrachtgever binnen ProRail het aanspreekpunt. </a:t>
            </a:r>
            <a:endParaRPr lang="en-GB" dirty="0"/>
          </a:p>
          <a:p>
            <a:pPr marL="0" indent="0">
              <a:buNone/>
            </a:pPr>
            <a:endParaRPr lang="en-NL" dirty="0"/>
          </a:p>
        </p:txBody>
      </p:sp>
      <p:sp>
        <p:nvSpPr>
          <p:cNvPr id="5" name="TextBox 4">
            <a:extLst>
              <a:ext uri="{FF2B5EF4-FFF2-40B4-BE49-F238E27FC236}">
                <a16:creationId xmlns:a16="http://schemas.microsoft.com/office/drawing/2014/main" id="{EDCEEA0D-6B0E-B7C1-E9A0-935616FF89CB}"/>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D8AAC1CC-BEB7-C5CA-AA8F-2C89C9971DFC}"/>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28488740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93276-0CF8-4714-1C3F-C74C7E863C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91B3CF-5829-7C37-C89F-71CA2F5B7C51}"/>
              </a:ext>
            </a:extLst>
          </p:cNvPr>
          <p:cNvSpPr>
            <a:spLocks noGrp="1"/>
          </p:cNvSpPr>
          <p:nvPr>
            <p:ph type="title"/>
          </p:nvPr>
        </p:nvSpPr>
        <p:spPr/>
        <p:txBody>
          <a:bodyPr/>
          <a:lstStyle/>
          <a:p>
            <a:r>
              <a:rPr lang="en-GB" dirty="0"/>
              <a:t>Rol van de O-IV </a:t>
            </a:r>
            <a:r>
              <a:rPr lang="en-GB" dirty="0" err="1"/>
              <a:t>bij</a:t>
            </a:r>
            <a:r>
              <a:rPr lang="en-GB" dirty="0"/>
              <a:t> </a:t>
            </a:r>
            <a:r>
              <a:rPr lang="en-GB" dirty="0" err="1"/>
              <a:t>gebreken</a:t>
            </a:r>
            <a:r>
              <a:rPr lang="en-GB" dirty="0"/>
              <a:t> </a:t>
            </a:r>
            <a:r>
              <a:rPr lang="en-GB" dirty="0" err="1"/>
              <a:t>en</a:t>
            </a:r>
            <a:r>
              <a:rPr lang="en-GB" dirty="0"/>
              <a:t> </a:t>
            </a:r>
            <a:r>
              <a:rPr lang="en-GB" dirty="0" err="1"/>
              <a:t>afwijkingen</a:t>
            </a:r>
            <a:endParaRPr lang="en-NL" dirty="0"/>
          </a:p>
        </p:txBody>
      </p:sp>
      <p:sp>
        <p:nvSpPr>
          <p:cNvPr id="3" name="Footer Placeholder 2">
            <a:extLst>
              <a:ext uri="{FF2B5EF4-FFF2-40B4-BE49-F238E27FC236}">
                <a16:creationId xmlns:a16="http://schemas.microsoft.com/office/drawing/2014/main" id="{0E3C2AA4-E489-D4D6-1C66-322D84045D35}"/>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833ABA00-6EC3-463F-35B6-1508D9B13520}"/>
              </a:ext>
            </a:extLst>
          </p:cNvPr>
          <p:cNvSpPr>
            <a:spLocks noGrp="1"/>
          </p:cNvSpPr>
          <p:nvPr>
            <p:ph type="sldNum" sz="quarter" idx="11"/>
          </p:nvPr>
        </p:nvSpPr>
        <p:spPr/>
        <p:txBody>
          <a:bodyPr/>
          <a:lstStyle/>
          <a:p>
            <a:fld id="{E86285AD-AB3F-3543-A9B4-A6423111C7D1}" type="slidenum">
              <a:rPr lang="nl-NL" smtClean="0"/>
              <a:pPr/>
              <a:t>41</a:t>
            </a:fld>
            <a:endParaRPr lang="nl-NL" dirty="0"/>
          </a:p>
        </p:txBody>
      </p:sp>
      <p:sp>
        <p:nvSpPr>
          <p:cNvPr id="4" name="Content Placeholder 3">
            <a:extLst>
              <a:ext uri="{FF2B5EF4-FFF2-40B4-BE49-F238E27FC236}">
                <a16:creationId xmlns:a16="http://schemas.microsoft.com/office/drawing/2014/main" id="{AA1E25A0-CDC4-2514-1356-4137E13FC919}"/>
              </a:ext>
            </a:extLst>
          </p:cNvPr>
          <p:cNvSpPr>
            <a:spLocks noGrp="1"/>
          </p:cNvSpPr>
          <p:nvPr>
            <p:ph sz="quarter" idx="12"/>
          </p:nvPr>
        </p:nvSpPr>
        <p:spPr/>
        <p:txBody>
          <a:bodyPr/>
          <a:lstStyle/>
          <a:p>
            <a:pPr marL="0" indent="0">
              <a:buNone/>
            </a:pPr>
            <a:r>
              <a:rPr lang="nl-NL" dirty="0"/>
              <a:t>Een gebrek is een afwijking van de normale toestand van de installatie.</a:t>
            </a:r>
          </a:p>
          <a:p>
            <a:pPr marL="0" indent="0">
              <a:buNone/>
            </a:pPr>
            <a:r>
              <a:rPr lang="nl-NL" dirty="0"/>
              <a:t>T.a.v. gebreken heeft de O-IV o.m. de volgende verantwoordelijkheden:</a:t>
            </a:r>
          </a:p>
          <a:p>
            <a:pPr>
              <a:buFont typeface="Wingdings" panose="05000000000000000000" pitchFamily="2" charset="2"/>
              <a:buChar char="§"/>
            </a:pPr>
            <a:r>
              <a:rPr lang="nl-NL" dirty="0"/>
              <a:t>het laten herstellen van gebreken;</a:t>
            </a:r>
          </a:p>
          <a:p>
            <a:pPr>
              <a:buFont typeface="Wingdings" panose="05000000000000000000" pitchFamily="2" charset="2"/>
              <a:buChar char="§"/>
            </a:pPr>
            <a:r>
              <a:rPr lang="nl-NL" dirty="0"/>
              <a:t>het (laten) nemen van tijdelijke veiligheidsmaatregelen bij een onveilige situatie;</a:t>
            </a:r>
          </a:p>
          <a:p>
            <a:pPr>
              <a:buFont typeface="Wingdings" panose="05000000000000000000" pitchFamily="2" charset="2"/>
              <a:buChar char="§"/>
            </a:pPr>
            <a:r>
              <a:rPr lang="nl-NL" dirty="0"/>
              <a:t>het doen van voorstellen voor locatie-specifieke aanpassingen en verbeteringen in de installatie ten aanzien van de elektrische veiligheid;</a:t>
            </a:r>
          </a:p>
          <a:p>
            <a:pPr>
              <a:buFont typeface="Wingdings" panose="05000000000000000000" pitchFamily="2" charset="2"/>
              <a:buChar char="§"/>
            </a:pPr>
            <a:r>
              <a:rPr lang="nl-NL" dirty="0"/>
              <a:t>het vastleggen van locatie-specifieke afwijkingen ten opzichte van gebruikelijk veiligheidsniveau en het bepalen of de installaties veilig kunnen worden gebruikt.</a:t>
            </a:r>
          </a:p>
          <a:p>
            <a:endParaRPr lang="nl-NL" dirty="0"/>
          </a:p>
          <a:p>
            <a:pPr marL="0" indent="0">
              <a:buNone/>
            </a:pPr>
            <a:r>
              <a:rPr lang="nl-NL" dirty="0"/>
              <a:t>De afhandeling van gebreken wijzigt niet door het </a:t>
            </a:r>
            <a:r>
              <a:rPr lang="nl-NL" dirty="0" err="1"/>
              <a:t>Vvw-ls</a:t>
            </a:r>
            <a:r>
              <a:rPr lang="nl-NL" dirty="0"/>
              <a:t> en volgt de reeds gebruikelijke procedures voor het melden en herstellen. Indien nodig wordt de O-IV ingeschakeld.</a:t>
            </a:r>
            <a:endParaRPr lang="en-NL" dirty="0"/>
          </a:p>
        </p:txBody>
      </p:sp>
      <p:sp>
        <p:nvSpPr>
          <p:cNvPr id="5" name="TextBox 4">
            <a:extLst>
              <a:ext uri="{FF2B5EF4-FFF2-40B4-BE49-F238E27FC236}">
                <a16:creationId xmlns:a16="http://schemas.microsoft.com/office/drawing/2014/main" id="{0EE4E5FD-EA2A-84B2-C0F2-869CE47DBA1B}"/>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946640FC-8A58-D061-198E-525EA98DD36C}"/>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9905741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D98A2-3F20-62D9-88FA-CDBBF995FB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B98F01-9576-0952-3534-79E4B971DD3E}"/>
              </a:ext>
            </a:extLst>
          </p:cNvPr>
          <p:cNvSpPr>
            <a:spLocks noGrp="1"/>
          </p:cNvSpPr>
          <p:nvPr>
            <p:ph type="title"/>
          </p:nvPr>
        </p:nvSpPr>
        <p:spPr/>
        <p:txBody>
          <a:bodyPr/>
          <a:lstStyle/>
          <a:p>
            <a:r>
              <a:rPr lang="en-GB" dirty="0" err="1"/>
              <a:t>Installatieverantwoordelijkheid</a:t>
            </a:r>
            <a:endParaRPr lang="en-NL" dirty="0"/>
          </a:p>
        </p:txBody>
      </p:sp>
      <p:sp>
        <p:nvSpPr>
          <p:cNvPr id="3" name="Footer Placeholder 2">
            <a:extLst>
              <a:ext uri="{FF2B5EF4-FFF2-40B4-BE49-F238E27FC236}">
                <a16:creationId xmlns:a16="http://schemas.microsoft.com/office/drawing/2014/main" id="{834E8C2F-E344-767A-29A1-1A776D99A684}"/>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79A108BE-9DEC-E2CC-733E-21BAF5308228}"/>
              </a:ext>
            </a:extLst>
          </p:cNvPr>
          <p:cNvSpPr>
            <a:spLocks noGrp="1"/>
          </p:cNvSpPr>
          <p:nvPr>
            <p:ph type="sldNum" sz="quarter" idx="11"/>
          </p:nvPr>
        </p:nvSpPr>
        <p:spPr/>
        <p:txBody>
          <a:bodyPr/>
          <a:lstStyle/>
          <a:p>
            <a:fld id="{E86285AD-AB3F-3543-A9B4-A6423111C7D1}" type="slidenum">
              <a:rPr lang="nl-NL" smtClean="0"/>
              <a:pPr/>
              <a:t>42</a:t>
            </a:fld>
            <a:endParaRPr lang="nl-NL" dirty="0"/>
          </a:p>
        </p:txBody>
      </p:sp>
      <p:sp>
        <p:nvSpPr>
          <p:cNvPr id="4" name="Content Placeholder 3">
            <a:extLst>
              <a:ext uri="{FF2B5EF4-FFF2-40B4-BE49-F238E27FC236}">
                <a16:creationId xmlns:a16="http://schemas.microsoft.com/office/drawing/2014/main" id="{52E024FE-80AF-E6F9-F298-57E6E2DD3F24}"/>
              </a:ext>
            </a:extLst>
          </p:cNvPr>
          <p:cNvSpPr>
            <a:spLocks noGrp="1"/>
          </p:cNvSpPr>
          <p:nvPr>
            <p:ph sz="quarter" idx="12"/>
          </p:nvPr>
        </p:nvSpPr>
        <p:spPr/>
        <p:txBody>
          <a:bodyPr/>
          <a:lstStyle/>
          <a:p>
            <a:pPr marL="0" indent="0">
              <a:buNone/>
            </a:pPr>
            <a:r>
              <a:rPr lang="nl-NL" dirty="0"/>
              <a:t>De andere aspecten van installatieverantwoordelijkheid waarvoor ProRail verantwoordelijk is (strategie, regelgeving, projecten) worden in lijn met de staande organisatie verdeeld over meerdere functionarissen.</a:t>
            </a:r>
          </a:p>
          <a:p>
            <a:pPr marL="0" indent="0">
              <a:buNone/>
            </a:pPr>
            <a:endParaRPr lang="nl-NL" dirty="0"/>
          </a:p>
          <a:p>
            <a:pPr marL="0" indent="0">
              <a:buNone/>
            </a:pPr>
            <a:r>
              <a:rPr lang="nl-NL" dirty="0"/>
              <a:t>Nog niet in bedrijf (exploitatie) zijnde elektrische installaties vallen tot het moment waarop het eigenaarschap overgaat naar de opdrachtgever onder de installatieverantwoordelijkheid van de opdrachtnemer.</a:t>
            </a:r>
          </a:p>
          <a:p>
            <a:pPr marL="0" indent="0">
              <a:buNone/>
            </a:pPr>
            <a:r>
              <a:rPr lang="en-GB" dirty="0"/>
              <a:t>Het </a:t>
            </a:r>
            <a:r>
              <a:rPr lang="en-GB" dirty="0" err="1"/>
              <a:t>Vvw</a:t>
            </a:r>
            <a:r>
              <a:rPr lang="en-GB" dirty="0"/>
              <a:t>-ls </a:t>
            </a:r>
            <a:r>
              <a:rPr lang="en-GB" dirty="0" err="1"/>
              <a:t>geeft</a:t>
            </a:r>
            <a:r>
              <a:rPr lang="en-GB" dirty="0"/>
              <a:t> </a:t>
            </a:r>
            <a:r>
              <a:rPr lang="en-GB" dirty="0" err="1"/>
              <a:t>voor</a:t>
            </a:r>
            <a:r>
              <a:rPr lang="en-GB" dirty="0"/>
              <a:t> </a:t>
            </a:r>
            <a:r>
              <a:rPr lang="en-GB" dirty="0" err="1"/>
              <a:t>deze</a:t>
            </a:r>
            <a:r>
              <a:rPr lang="en-GB" dirty="0"/>
              <a:t> </a:t>
            </a:r>
            <a:r>
              <a:rPr lang="en-GB" dirty="0" err="1"/>
              <a:t>situatie</a:t>
            </a:r>
            <a:r>
              <a:rPr lang="en-GB" dirty="0"/>
              <a:t> </a:t>
            </a:r>
            <a:r>
              <a:rPr lang="en-GB" dirty="0" err="1"/>
              <a:t>geen</a:t>
            </a:r>
            <a:r>
              <a:rPr lang="en-GB" dirty="0"/>
              <a:t> regels – </a:t>
            </a:r>
            <a:r>
              <a:rPr lang="en-GB" dirty="0" err="1"/>
              <a:t>bedrijven</a:t>
            </a:r>
            <a:r>
              <a:rPr lang="en-GB" dirty="0"/>
              <a:t> </a:t>
            </a:r>
            <a:r>
              <a:rPr lang="en-GB" dirty="0" err="1"/>
              <a:t>zijn</a:t>
            </a:r>
            <a:r>
              <a:rPr lang="en-GB" dirty="0"/>
              <a:t> </a:t>
            </a:r>
            <a:r>
              <a:rPr lang="en-GB" dirty="0" err="1"/>
              <a:t>zelf</a:t>
            </a:r>
            <a:r>
              <a:rPr lang="en-GB" dirty="0"/>
              <a:t> </a:t>
            </a:r>
            <a:r>
              <a:rPr lang="en-GB" dirty="0" err="1"/>
              <a:t>vrij</a:t>
            </a:r>
            <a:r>
              <a:rPr lang="en-GB" dirty="0"/>
              <a:t> (</a:t>
            </a:r>
            <a:r>
              <a:rPr lang="en-GB" dirty="0" err="1"/>
              <a:t>en</a:t>
            </a:r>
            <a:r>
              <a:rPr lang="en-GB" dirty="0"/>
              <a:t> </a:t>
            </a:r>
            <a:r>
              <a:rPr lang="en-GB" dirty="0" err="1"/>
              <a:t>verantwoordelijk</a:t>
            </a:r>
            <a:r>
              <a:rPr lang="en-GB" dirty="0"/>
              <a:t>) om </a:t>
            </a:r>
            <a:r>
              <a:rPr lang="en-GB" dirty="0" err="1"/>
              <a:t>deze</a:t>
            </a:r>
            <a:r>
              <a:rPr lang="en-GB" dirty="0"/>
              <a:t> op te </a:t>
            </a:r>
            <a:r>
              <a:rPr lang="en-GB" dirty="0" err="1"/>
              <a:t>stellen</a:t>
            </a:r>
            <a:r>
              <a:rPr lang="en-GB" dirty="0"/>
              <a:t>.</a:t>
            </a:r>
          </a:p>
        </p:txBody>
      </p:sp>
      <p:sp>
        <p:nvSpPr>
          <p:cNvPr id="5" name="TextBox 4">
            <a:extLst>
              <a:ext uri="{FF2B5EF4-FFF2-40B4-BE49-F238E27FC236}">
                <a16:creationId xmlns:a16="http://schemas.microsoft.com/office/drawing/2014/main" id="{B6B05CA4-F3F0-BB48-A915-FDC5F2650B9C}"/>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B483D2DD-74CE-DF8C-6254-075C05647FEF}"/>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23555559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406F3-E41F-8793-9B74-9D6C60A7FF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77E784-2FD0-F256-AF84-37480EEE4467}"/>
              </a:ext>
            </a:extLst>
          </p:cNvPr>
          <p:cNvSpPr>
            <a:spLocks noGrp="1"/>
          </p:cNvSpPr>
          <p:nvPr>
            <p:ph type="title"/>
          </p:nvPr>
        </p:nvSpPr>
        <p:spPr/>
        <p:txBody>
          <a:bodyPr/>
          <a:lstStyle/>
          <a:p>
            <a:r>
              <a:rPr lang="en-GB" dirty="0" err="1"/>
              <a:t>Werkverantwoordelijke</a:t>
            </a:r>
            <a:r>
              <a:rPr lang="en-GB" dirty="0"/>
              <a:t> (WV)</a:t>
            </a:r>
            <a:endParaRPr lang="en-NL" dirty="0"/>
          </a:p>
        </p:txBody>
      </p:sp>
      <p:sp>
        <p:nvSpPr>
          <p:cNvPr id="3" name="Footer Placeholder 2">
            <a:extLst>
              <a:ext uri="{FF2B5EF4-FFF2-40B4-BE49-F238E27FC236}">
                <a16:creationId xmlns:a16="http://schemas.microsoft.com/office/drawing/2014/main" id="{AF98BD45-F422-32E0-6B62-D5C86BC2AB34}"/>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BB9B36A6-1010-4AB2-D6DD-E2873C6B183A}"/>
              </a:ext>
            </a:extLst>
          </p:cNvPr>
          <p:cNvSpPr>
            <a:spLocks noGrp="1"/>
          </p:cNvSpPr>
          <p:nvPr>
            <p:ph type="sldNum" sz="quarter" idx="11"/>
          </p:nvPr>
        </p:nvSpPr>
        <p:spPr/>
        <p:txBody>
          <a:bodyPr/>
          <a:lstStyle/>
          <a:p>
            <a:fld id="{E86285AD-AB3F-3543-A9B4-A6423111C7D1}" type="slidenum">
              <a:rPr lang="nl-NL" smtClean="0"/>
              <a:pPr/>
              <a:t>43</a:t>
            </a:fld>
            <a:endParaRPr lang="nl-NL" dirty="0"/>
          </a:p>
        </p:txBody>
      </p:sp>
      <p:sp>
        <p:nvSpPr>
          <p:cNvPr id="4" name="Content Placeholder 3">
            <a:extLst>
              <a:ext uri="{FF2B5EF4-FFF2-40B4-BE49-F238E27FC236}">
                <a16:creationId xmlns:a16="http://schemas.microsoft.com/office/drawing/2014/main" id="{CDF7ECFB-DB92-9C3D-CA05-0D9537EB56F9}"/>
              </a:ext>
            </a:extLst>
          </p:cNvPr>
          <p:cNvSpPr>
            <a:spLocks noGrp="1"/>
          </p:cNvSpPr>
          <p:nvPr>
            <p:ph sz="quarter" idx="12"/>
          </p:nvPr>
        </p:nvSpPr>
        <p:spPr/>
        <p:txBody>
          <a:bodyPr/>
          <a:lstStyle/>
          <a:p>
            <a:pPr marL="0" indent="0">
              <a:buNone/>
            </a:pPr>
            <a:r>
              <a:rPr lang="nl-NL" b="1" dirty="0"/>
              <a:t>De Werkverantwoordelijke is een Vakbekwaam Persoon die is aangewezen als direct verantwoordelijke voor de veilige uitvoering van elektrische en niet-elektrische werkzaamheden waarbij een elektrisch gevaar kan optreden.</a:t>
            </a:r>
            <a:endParaRPr lang="en-NL" b="1" dirty="0"/>
          </a:p>
          <a:p>
            <a:pPr marL="0" indent="0">
              <a:buNone/>
            </a:pPr>
            <a:r>
              <a:rPr lang="nl-NL" dirty="0"/>
              <a:t> </a:t>
            </a:r>
          </a:p>
          <a:p>
            <a:pPr marL="0" indent="0">
              <a:buNone/>
            </a:pPr>
            <a:r>
              <a:rPr lang="nl-NL" noProof="0" dirty="0">
                <a:solidFill>
                  <a:srgbClr val="230B40"/>
                </a:solidFill>
                <a:effectLst/>
                <a:latin typeface="Calibri" panose="020F0502020204030204" pitchFamily="34" charset="0"/>
              </a:rPr>
              <a:t>Voor alle werkzaamheden moet een Werkverantwoordelijke worden aangewezen. Bij </a:t>
            </a:r>
            <a:r>
              <a:rPr lang="nl-NL" dirty="0"/>
              <a:t>werkzaamheden door meerdere bedrijven of vakdisciplines moet een Coördinerend Werkverantwoordelijke worden aangewezen. De WV heeft minimaal EQF niveau 4 elektrotechniek, bereikt door opleiding of ervaring.</a:t>
            </a:r>
            <a:endParaRPr lang="nl-NL" noProof="0" dirty="0">
              <a:solidFill>
                <a:srgbClr val="230B40"/>
              </a:solidFill>
              <a:effectLst/>
              <a:latin typeface="Calibri" panose="020F0502020204030204" pitchFamily="34" charset="0"/>
            </a:endParaRPr>
          </a:p>
          <a:p>
            <a:pPr marL="0" indent="0">
              <a:buNone/>
            </a:pPr>
            <a:endParaRPr lang="nl-NL" dirty="0"/>
          </a:p>
          <a:p>
            <a:pPr marL="0" indent="0">
              <a:buNone/>
            </a:pPr>
            <a:r>
              <a:rPr lang="nl-NL" dirty="0"/>
              <a:t>De WV is </a:t>
            </a:r>
            <a:r>
              <a:rPr lang="nl-NL" b="1" dirty="0"/>
              <a:t>de enige</a:t>
            </a:r>
            <a:r>
              <a:rPr lang="nl-NL" dirty="0"/>
              <a:t> die mag bepalen dat werkzaamheden onder spanning worden uitgevoerd.</a:t>
            </a:r>
          </a:p>
          <a:p>
            <a:pPr marL="0" indent="0">
              <a:buNone/>
            </a:pPr>
            <a:endParaRPr lang="en-NL" dirty="0"/>
          </a:p>
        </p:txBody>
      </p:sp>
      <p:sp>
        <p:nvSpPr>
          <p:cNvPr id="5" name="TextBox 4">
            <a:extLst>
              <a:ext uri="{FF2B5EF4-FFF2-40B4-BE49-F238E27FC236}">
                <a16:creationId xmlns:a16="http://schemas.microsoft.com/office/drawing/2014/main" id="{8225A080-A9F5-4828-3B7F-061EE15039DB}"/>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6A4DA924-BFA1-32DF-14D9-820192BA6414}"/>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39753234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8D66B-A000-ADF8-868F-D2E04CD8F3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FDF501-CEF9-0348-B1ED-C7598B37C883}"/>
              </a:ext>
            </a:extLst>
          </p:cNvPr>
          <p:cNvSpPr>
            <a:spLocks noGrp="1"/>
          </p:cNvSpPr>
          <p:nvPr>
            <p:ph type="title"/>
          </p:nvPr>
        </p:nvSpPr>
        <p:spPr/>
        <p:txBody>
          <a:bodyPr/>
          <a:lstStyle/>
          <a:p>
            <a:r>
              <a:rPr lang="en-GB" dirty="0" err="1"/>
              <a:t>Werkverantwoordelijke</a:t>
            </a:r>
            <a:r>
              <a:rPr lang="en-GB" dirty="0"/>
              <a:t>: </a:t>
            </a:r>
            <a:r>
              <a:rPr lang="en-GB" dirty="0" err="1"/>
              <a:t>voorbereiding</a:t>
            </a:r>
            <a:r>
              <a:rPr lang="en-GB" dirty="0"/>
              <a:t> </a:t>
            </a:r>
            <a:r>
              <a:rPr lang="en-GB" dirty="0" err="1"/>
              <a:t>werkzaamheden</a:t>
            </a:r>
            <a:endParaRPr lang="en-NL" dirty="0"/>
          </a:p>
        </p:txBody>
      </p:sp>
      <p:sp>
        <p:nvSpPr>
          <p:cNvPr id="3" name="Footer Placeholder 2">
            <a:extLst>
              <a:ext uri="{FF2B5EF4-FFF2-40B4-BE49-F238E27FC236}">
                <a16:creationId xmlns:a16="http://schemas.microsoft.com/office/drawing/2014/main" id="{951D966C-CC26-74F8-70A2-458183BF17B0}"/>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AA129835-F858-38EF-77BC-FA60754C29D2}"/>
              </a:ext>
            </a:extLst>
          </p:cNvPr>
          <p:cNvSpPr>
            <a:spLocks noGrp="1"/>
          </p:cNvSpPr>
          <p:nvPr>
            <p:ph type="sldNum" sz="quarter" idx="11"/>
          </p:nvPr>
        </p:nvSpPr>
        <p:spPr/>
        <p:txBody>
          <a:bodyPr/>
          <a:lstStyle/>
          <a:p>
            <a:fld id="{E86285AD-AB3F-3543-A9B4-A6423111C7D1}" type="slidenum">
              <a:rPr lang="nl-NL" smtClean="0"/>
              <a:pPr/>
              <a:t>44</a:t>
            </a:fld>
            <a:endParaRPr lang="nl-NL" dirty="0"/>
          </a:p>
        </p:txBody>
      </p:sp>
      <p:sp>
        <p:nvSpPr>
          <p:cNvPr id="4" name="Content Placeholder 3">
            <a:extLst>
              <a:ext uri="{FF2B5EF4-FFF2-40B4-BE49-F238E27FC236}">
                <a16:creationId xmlns:a16="http://schemas.microsoft.com/office/drawing/2014/main" id="{DD05F63C-61AA-F662-533B-C914C8C1E643}"/>
              </a:ext>
            </a:extLst>
          </p:cNvPr>
          <p:cNvSpPr>
            <a:spLocks noGrp="1"/>
          </p:cNvSpPr>
          <p:nvPr>
            <p:ph sz="quarter" idx="12"/>
          </p:nvPr>
        </p:nvSpPr>
        <p:spPr/>
        <p:txBody>
          <a:bodyPr/>
          <a:lstStyle/>
          <a:p>
            <a:pPr marL="0" indent="0">
              <a:buNone/>
            </a:pPr>
            <a:r>
              <a:rPr lang="nl-NL" dirty="0"/>
              <a:t>In de werkvoorbereiding heeft de WV o.m. de volgende verantwoordelijkheden:</a:t>
            </a:r>
            <a:endParaRPr lang="en-NL" dirty="0"/>
          </a:p>
          <a:p>
            <a:pPr>
              <a:buFont typeface="Wingdings" panose="05000000000000000000" pitchFamily="2" charset="2"/>
              <a:buChar char="§"/>
            </a:pPr>
            <a:r>
              <a:rPr lang="nl-NL" noProof="0" dirty="0">
                <a:solidFill>
                  <a:srgbClr val="230B40"/>
                </a:solidFill>
                <a:effectLst/>
                <a:latin typeface="Calibri" panose="020F0502020204030204" pitchFamily="34" charset="0"/>
              </a:rPr>
              <a:t>toetsen van uitvoeringsplannen op veilige uitvoerbaarheid, </a:t>
            </a:r>
            <a:r>
              <a:rPr lang="nl-NL" noProof="0" dirty="0"/>
              <a:t>het vaststellen van de risico’s en het voorschrijven van de te treffen veiligheidsmaatregelen, te gebruiken middelen en de mate van toezicht;</a:t>
            </a:r>
          </a:p>
          <a:p>
            <a:pPr>
              <a:buFont typeface="Wingdings" panose="05000000000000000000" pitchFamily="2" charset="2"/>
              <a:buChar char="§"/>
            </a:pPr>
            <a:r>
              <a:rPr lang="nl-NL" dirty="0"/>
              <a:t>opstellen van het elektrotechnisch werkplan en de instructies voor het uitvoerend personeel;</a:t>
            </a:r>
          </a:p>
          <a:p>
            <a:pPr>
              <a:buFont typeface="Wingdings" panose="05000000000000000000" pitchFamily="2" charset="2"/>
              <a:buChar char="§"/>
            </a:pPr>
            <a:r>
              <a:rPr lang="nl-NL" dirty="0"/>
              <a:t>beoordelen of de juiste uitvoerenden voor werkzaamheden zijn gekozen en benoemen van de Vakbekwaam of Voldoende Onderricht Persoon die tijdens de uitvoering de leiding heeft.</a:t>
            </a:r>
          </a:p>
          <a:p>
            <a:pPr marL="0" indent="0">
              <a:buNone/>
            </a:pPr>
            <a:endParaRPr lang="en-NL" dirty="0"/>
          </a:p>
        </p:txBody>
      </p:sp>
      <p:sp>
        <p:nvSpPr>
          <p:cNvPr id="5" name="TextBox 4">
            <a:extLst>
              <a:ext uri="{FF2B5EF4-FFF2-40B4-BE49-F238E27FC236}">
                <a16:creationId xmlns:a16="http://schemas.microsoft.com/office/drawing/2014/main" id="{0F66ADCB-5E74-1492-A812-D843F3CDA750}"/>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28777113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02299F-0153-BF7A-BB52-3A69A13634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30A7070-10EA-04AD-FD67-2640EAAC912D}"/>
              </a:ext>
            </a:extLst>
          </p:cNvPr>
          <p:cNvSpPr>
            <a:spLocks noGrp="1"/>
          </p:cNvSpPr>
          <p:nvPr>
            <p:ph type="title"/>
          </p:nvPr>
        </p:nvSpPr>
        <p:spPr/>
        <p:txBody>
          <a:bodyPr/>
          <a:lstStyle/>
          <a:p>
            <a:r>
              <a:rPr lang="en-GB" dirty="0" err="1"/>
              <a:t>Werkverantwoordelijke</a:t>
            </a:r>
            <a:r>
              <a:rPr lang="en-GB" dirty="0"/>
              <a:t>: </a:t>
            </a:r>
            <a:r>
              <a:rPr lang="en-GB" dirty="0" err="1"/>
              <a:t>uitvoering</a:t>
            </a:r>
            <a:r>
              <a:rPr lang="en-GB" dirty="0"/>
              <a:t> </a:t>
            </a:r>
            <a:r>
              <a:rPr lang="en-GB" dirty="0" err="1"/>
              <a:t>werkzaamheden</a:t>
            </a:r>
            <a:endParaRPr lang="en-NL" dirty="0"/>
          </a:p>
        </p:txBody>
      </p:sp>
      <p:sp>
        <p:nvSpPr>
          <p:cNvPr id="3" name="Footer Placeholder 2">
            <a:extLst>
              <a:ext uri="{FF2B5EF4-FFF2-40B4-BE49-F238E27FC236}">
                <a16:creationId xmlns:a16="http://schemas.microsoft.com/office/drawing/2014/main" id="{D3892903-E7CE-B036-9FA4-331878FA8583}"/>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632BC84D-BA4A-1472-3AC0-7641D20C0219}"/>
              </a:ext>
            </a:extLst>
          </p:cNvPr>
          <p:cNvSpPr>
            <a:spLocks noGrp="1"/>
          </p:cNvSpPr>
          <p:nvPr>
            <p:ph type="sldNum" sz="quarter" idx="11"/>
          </p:nvPr>
        </p:nvSpPr>
        <p:spPr/>
        <p:txBody>
          <a:bodyPr/>
          <a:lstStyle/>
          <a:p>
            <a:fld id="{E86285AD-AB3F-3543-A9B4-A6423111C7D1}" type="slidenum">
              <a:rPr lang="nl-NL" smtClean="0"/>
              <a:pPr/>
              <a:t>45</a:t>
            </a:fld>
            <a:endParaRPr lang="nl-NL" dirty="0"/>
          </a:p>
        </p:txBody>
      </p:sp>
      <p:sp>
        <p:nvSpPr>
          <p:cNvPr id="4" name="Content Placeholder 3">
            <a:extLst>
              <a:ext uri="{FF2B5EF4-FFF2-40B4-BE49-F238E27FC236}">
                <a16:creationId xmlns:a16="http://schemas.microsoft.com/office/drawing/2014/main" id="{11137E0B-D32A-04A5-6057-E11808CA3AB8}"/>
              </a:ext>
            </a:extLst>
          </p:cNvPr>
          <p:cNvSpPr>
            <a:spLocks noGrp="1"/>
          </p:cNvSpPr>
          <p:nvPr>
            <p:ph sz="quarter" idx="12"/>
          </p:nvPr>
        </p:nvSpPr>
        <p:spPr/>
        <p:txBody>
          <a:bodyPr/>
          <a:lstStyle/>
          <a:p>
            <a:pPr marL="0" indent="0">
              <a:buNone/>
            </a:pPr>
            <a:r>
              <a:rPr lang="nl-NL" dirty="0"/>
              <a:t>In de uitvoering heeft de WV o.m. de volgende verantwoordelijkheden:</a:t>
            </a:r>
            <a:endParaRPr lang="en-NL" dirty="0"/>
          </a:p>
          <a:p>
            <a:pPr>
              <a:buFont typeface="Wingdings" panose="05000000000000000000" pitchFamily="2" charset="2"/>
              <a:buChar char="§"/>
            </a:pPr>
            <a:r>
              <a:rPr lang="nl-NL" noProof="0" dirty="0">
                <a:solidFill>
                  <a:srgbClr val="230B40"/>
                </a:solidFill>
                <a:effectLst/>
                <a:latin typeface="Calibri" panose="020F0502020204030204" pitchFamily="34" charset="0"/>
              </a:rPr>
              <a:t>het instrueren van de uitvoerenden;</a:t>
            </a:r>
          </a:p>
          <a:p>
            <a:pPr>
              <a:buFont typeface="Wingdings" panose="05000000000000000000" pitchFamily="2" charset="2"/>
              <a:buChar char="§"/>
            </a:pPr>
            <a:r>
              <a:rPr lang="nl-NL" noProof="0" dirty="0">
                <a:solidFill>
                  <a:srgbClr val="230B40"/>
                </a:solidFill>
                <a:effectLst/>
                <a:latin typeface="Calibri" panose="020F0502020204030204" pitchFamily="34" charset="0"/>
              </a:rPr>
              <a:t>het </a:t>
            </a:r>
            <a:r>
              <a:rPr lang="nl-NL" dirty="0">
                <a:solidFill>
                  <a:srgbClr val="230B40"/>
                </a:solidFill>
                <a:latin typeface="Calibri" panose="020F0502020204030204" pitchFamily="34" charset="0"/>
              </a:rPr>
              <a:t>geven van toestemming aan de uitvoerenden om de werkzaamheden te starten;</a:t>
            </a:r>
          </a:p>
          <a:p>
            <a:pPr>
              <a:buFont typeface="Wingdings" panose="05000000000000000000" pitchFamily="2" charset="2"/>
              <a:buChar char="§"/>
            </a:pPr>
            <a:r>
              <a:rPr lang="nl-NL" dirty="0">
                <a:solidFill>
                  <a:srgbClr val="230B40"/>
                </a:solidFill>
                <a:latin typeface="Calibri" panose="020F0502020204030204" pitchFamily="34" charset="0"/>
              </a:rPr>
              <a:t>het controleren op de naleving van de gegeven instructie;</a:t>
            </a:r>
          </a:p>
          <a:p>
            <a:pPr>
              <a:buFont typeface="Wingdings" panose="05000000000000000000" pitchFamily="2" charset="2"/>
              <a:buChar char="§"/>
            </a:pPr>
            <a:r>
              <a:rPr lang="nl-NL" dirty="0">
                <a:solidFill>
                  <a:srgbClr val="230B40"/>
                </a:solidFill>
                <a:latin typeface="Calibri" panose="020F0502020204030204" pitchFamily="34" charset="0"/>
              </a:rPr>
              <a:t>het controleren van de elektrische veiligheid van de installatie na afloop van de werkzaamheden;</a:t>
            </a:r>
          </a:p>
          <a:p>
            <a:pPr>
              <a:buFont typeface="Wingdings" panose="05000000000000000000" pitchFamily="2" charset="2"/>
              <a:buChar char="§"/>
            </a:pPr>
            <a:r>
              <a:rPr lang="nl-NL" dirty="0">
                <a:solidFill>
                  <a:srgbClr val="230B40"/>
                </a:solidFill>
                <a:latin typeface="Calibri" panose="020F0502020204030204" pitchFamily="34" charset="0"/>
              </a:rPr>
              <a:t>het </a:t>
            </a:r>
            <a:r>
              <a:rPr lang="nl-NL" dirty="0" err="1">
                <a:solidFill>
                  <a:srgbClr val="230B40"/>
                </a:solidFill>
                <a:latin typeface="Calibri" panose="020F0502020204030204" pitchFamily="34" charset="0"/>
              </a:rPr>
              <a:t>bedrijfsgereed</a:t>
            </a:r>
            <a:r>
              <a:rPr lang="nl-NL" dirty="0">
                <a:solidFill>
                  <a:srgbClr val="230B40"/>
                </a:solidFill>
                <a:latin typeface="Calibri" panose="020F0502020204030204" pitchFamily="34" charset="0"/>
              </a:rPr>
              <a:t> melden van de installaties waaraan gewerkt is.</a:t>
            </a:r>
          </a:p>
          <a:p>
            <a:pPr>
              <a:buFont typeface="Wingdings" panose="05000000000000000000" pitchFamily="2" charset="2"/>
              <a:buChar char="§"/>
            </a:pPr>
            <a:endParaRPr lang="nl-NL" noProof="0" dirty="0"/>
          </a:p>
          <a:p>
            <a:pPr>
              <a:buFont typeface="Wingdings" panose="05000000000000000000" pitchFamily="2" charset="2"/>
              <a:buChar char="§"/>
            </a:pPr>
            <a:endParaRPr lang="nl-NL" dirty="0"/>
          </a:p>
          <a:p>
            <a:pPr marL="0" indent="0">
              <a:buNone/>
            </a:pPr>
            <a:endParaRPr lang="en-NL" dirty="0"/>
          </a:p>
        </p:txBody>
      </p:sp>
      <p:sp>
        <p:nvSpPr>
          <p:cNvPr id="5" name="TextBox 4">
            <a:extLst>
              <a:ext uri="{FF2B5EF4-FFF2-40B4-BE49-F238E27FC236}">
                <a16:creationId xmlns:a16="http://schemas.microsoft.com/office/drawing/2014/main" id="{82AB7008-98AA-78AD-0249-6768C9E10371}"/>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39951400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1357F7-AD21-7276-2483-9C3C1ED1D3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9A3EED-96B7-2061-F964-D66AAF51433D}"/>
              </a:ext>
            </a:extLst>
          </p:cNvPr>
          <p:cNvSpPr>
            <a:spLocks noGrp="1"/>
          </p:cNvSpPr>
          <p:nvPr>
            <p:ph type="title"/>
          </p:nvPr>
        </p:nvSpPr>
        <p:spPr/>
        <p:txBody>
          <a:bodyPr/>
          <a:lstStyle/>
          <a:p>
            <a:r>
              <a:rPr lang="en-GB" dirty="0" err="1"/>
              <a:t>Relatie</a:t>
            </a:r>
            <a:r>
              <a:rPr lang="en-GB" dirty="0"/>
              <a:t> O-IV </a:t>
            </a:r>
            <a:r>
              <a:rPr lang="en-GB" dirty="0" err="1"/>
              <a:t>en</a:t>
            </a:r>
            <a:r>
              <a:rPr lang="en-GB" dirty="0"/>
              <a:t> WV</a:t>
            </a:r>
            <a:endParaRPr lang="en-NL" dirty="0"/>
          </a:p>
        </p:txBody>
      </p:sp>
      <p:sp>
        <p:nvSpPr>
          <p:cNvPr id="3" name="Footer Placeholder 2">
            <a:extLst>
              <a:ext uri="{FF2B5EF4-FFF2-40B4-BE49-F238E27FC236}">
                <a16:creationId xmlns:a16="http://schemas.microsoft.com/office/drawing/2014/main" id="{82F8AD4E-94CE-1C5E-7674-A799AC4F66E6}"/>
              </a:ext>
            </a:extLst>
          </p:cNvPr>
          <p:cNvSpPr>
            <a:spLocks noGrp="1"/>
          </p:cNvSpPr>
          <p:nvPr>
            <p:ph type="ftr" sz="quarter" idx="10"/>
          </p:nvPr>
        </p:nvSpPr>
        <p:spPr/>
        <p:txBody>
          <a:bodyPr/>
          <a:lstStyle/>
          <a:p>
            <a:r>
              <a:rPr lang="nl-NL" dirty="0"/>
              <a:t>De Installatieverantwoordelijke in het </a:t>
            </a:r>
            <a:r>
              <a:rPr lang="nl-NL" dirty="0" err="1"/>
              <a:t>Vvw-ls</a:t>
            </a:r>
            <a:r>
              <a:rPr lang="nl-NL" dirty="0"/>
              <a:t> | april 2025</a:t>
            </a:r>
          </a:p>
        </p:txBody>
      </p:sp>
      <p:sp>
        <p:nvSpPr>
          <p:cNvPr id="7" name="Slide Number Placeholder 6">
            <a:extLst>
              <a:ext uri="{FF2B5EF4-FFF2-40B4-BE49-F238E27FC236}">
                <a16:creationId xmlns:a16="http://schemas.microsoft.com/office/drawing/2014/main" id="{5245AA58-A461-F17A-1798-9C1557FC5EED}"/>
              </a:ext>
            </a:extLst>
          </p:cNvPr>
          <p:cNvSpPr>
            <a:spLocks noGrp="1"/>
          </p:cNvSpPr>
          <p:nvPr>
            <p:ph type="sldNum" sz="quarter" idx="11"/>
          </p:nvPr>
        </p:nvSpPr>
        <p:spPr/>
        <p:txBody>
          <a:bodyPr/>
          <a:lstStyle/>
          <a:p>
            <a:fld id="{E86285AD-AB3F-3543-A9B4-A6423111C7D1}" type="slidenum">
              <a:rPr lang="nl-NL" smtClean="0"/>
              <a:pPr/>
              <a:t>46</a:t>
            </a:fld>
            <a:endParaRPr lang="nl-NL" dirty="0"/>
          </a:p>
        </p:txBody>
      </p:sp>
      <p:sp>
        <p:nvSpPr>
          <p:cNvPr id="4" name="Content Placeholder 3">
            <a:extLst>
              <a:ext uri="{FF2B5EF4-FFF2-40B4-BE49-F238E27FC236}">
                <a16:creationId xmlns:a16="http://schemas.microsoft.com/office/drawing/2014/main" id="{3BC888D3-9F53-95B9-97E0-3126D2DE20FB}"/>
              </a:ext>
            </a:extLst>
          </p:cNvPr>
          <p:cNvSpPr>
            <a:spLocks noGrp="1"/>
          </p:cNvSpPr>
          <p:nvPr>
            <p:ph sz="quarter" idx="12"/>
          </p:nvPr>
        </p:nvSpPr>
        <p:spPr/>
        <p:txBody>
          <a:bodyPr/>
          <a:lstStyle/>
          <a:p>
            <a:pPr marL="0" indent="0">
              <a:buNone/>
            </a:pPr>
            <a:r>
              <a:rPr lang="nl-NL" dirty="0"/>
              <a:t>De WV van de onderhoudsaannemer is een belangrijke gesprekspartner van de O-IV:</a:t>
            </a:r>
          </a:p>
          <a:p>
            <a:r>
              <a:rPr lang="nl-NL" dirty="0"/>
              <a:t>Ze maken afspraken over de uitvoering van onderhoudswerkzaamheden, die door de WV worden vastgelegd in het E-werkplan. De O-IV toetst dat plan op operationele aspecten.</a:t>
            </a:r>
          </a:p>
          <a:p>
            <a:r>
              <a:rPr lang="nl-NL" dirty="0"/>
              <a:t>De WV meldt tijdens de voorbereiding en uitvoering geconstateerde risicovolle afwijkingen aan de O-IV.</a:t>
            </a:r>
          </a:p>
          <a:p>
            <a:r>
              <a:rPr lang="nl-NL" dirty="0"/>
              <a:t>De WV voert overleg met de O-IV over incidenten tijdens de uitvoering van de werkzaamheden.</a:t>
            </a:r>
          </a:p>
          <a:p>
            <a:r>
              <a:rPr lang="nl-NL" dirty="0"/>
              <a:t>Na het uitvoeren van onderhoud en storingsherstel vindt geen formele overdracht van de installatie van de WV naar de O-IV plaats.</a:t>
            </a:r>
            <a:endParaRPr lang="en-NL" b="1" dirty="0"/>
          </a:p>
          <a:p>
            <a:r>
              <a:rPr lang="nl-NL" dirty="0"/>
              <a:t>In lastige storingssituaties voeren de O-IV en WV overleg over de aanpak van de storing en de eventuele gevolgen daarvan voor de bedrijfsvoering.</a:t>
            </a:r>
          </a:p>
          <a:p>
            <a:endParaRPr lang="nl-NL" dirty="0"/>
          </a:p>
          <a:p>
            <a:endParaRPr lang="nl-NL" dirty="0"/>
          </a:p>
          <a:p>
            <a:pPr marL="0" indent="0">
              <a:buNone/>
            </a:pPr>
            <a:endParaRPr lang="en-GB" dirty="0"/>
          </a:p>
          <a:p>
            <a:pPr marL="0" indent="0">
              <a:buNone/>
            </a:pPr>
            <a:endParaRPr lang="en-GB" dirty="0"/>
          </a:p>
        </p:txBody>
      </p:sp>
      <p:sp>
        <p:nvSpPr>
          <p:cNvPr id="5" name="TextBox 4">
            <a:extLst>
              <a:ext uri="{FF2B5EF4-FFF2-40B4-BE49-F238E27FC236}">
                <a16:creationId xmlns:a16="http://schemas.microsoft.com/office/drawing/2014/main" id="{204B7B5E-72A3-1314-41AF-E1AC0D76F961}"/>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3361399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AC75A-985A-D149-8FA2-080FA8C938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253931-C53F-1EF9-296E-63121EF03A79}"/>
              </a:ext>
            </a:extLst>
          </p:cNvPr>
          <p:cNvSpPr>
            <a:spLocks noGrp="1"/>
          </p:cNvSpPr>
          <p:nvPr>
            <p:ph type="title"/>
          </p:nvPr>
        </p:nvSpPr>
        <p:spPr/>
        <p:txBody>
          <a:bodyPr/>
          <a:lstStyle/>
          <a:p>
            <a:r>
              <a:rPr lang="en-GB" dirty="0" err="1"/>
              <a:t>Vakbekwaam</a:t>
            </a:r>
            <a:r>
              <a:rPr lang="en-GB" dirty="0"/>
              <a:t> Persoon (VP)</a:t>
            </a:r>
            <a:endParaRPr lang="en-NL" dirty="0"/>
          </a:p>
        </p:txBody>
      </p:sp>
      <p:sp>
        <p:nvSpPr>
          <p:cNvPr id="3" name="Footer Placeholder 2">
            <a:extLst>
              <a:ext uri="{FF2B5EF4-FFF2-40B4-BE49-F238E27FC236}">
                <a16:creationId xmlns:a16="http://schemas.microsoft.com/office/drawing/2014/main" id="{33D55EC8-2596-3DF5-9DAE-160A07CC691F}"/>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CA78BD30-3E28-1DC4-7817-3296F93E5EAB}"/>
              </a:ext>
            </a:extLst>
          </p:cNvPr>
          <p:cNvSpPr>
            <a:spLocks noGrp="1"/>
          </p:cNvSpPr>
          <p:nvPr>
            <p:ph type="sldNum" sz="quarter" idx="11"/>
          </p:nvPr>
        </p:nvSpPr>
        <p:spPr/>
        <p:txBody>
          <a:bodyPr/>
          <a:lstStyle/>
          <a:p>
            <a:fld id="{E86285AD-AB3F-3543-A9B4-A6423111C7D1}" type="slidenum">
              <a:rPr lang="nl-NL" smtClean="0"/>
              <a:pPr/>
              <a:t>47</a:t>
            </a:fld>
            <a:endParaRPr lang="nl-NL" dirty="0"/>
          </a:p>
        </p:txBody>
      </p:sp>
      <p:sp>
        <p:nvSpPr>
          <p:cNvPr id="4" name="Content Placeholder 3">
            <a:extLst>
              <a:ext uri="{FF2B5EF4-FFF2-40B4-BE49-F238E27FC236}">
                <a16:creationId xmlns:a16="http://schemas.microsoft.com/office/drawing/2014/main" id="{25CE0C17-1EF2-DD42-767D-65412B631F98}"/>
              </a:ext>
            </a:extLst>
          </p:cNvPr>
          <p:cNvSpPr>
            <a:spLocks noGrp="1"/>
          </p:cNvSpPr>
          <p:nvPr>
            <p:ph sz="quarter" idx="12"/>
          </p:nvPr>
        </p:nvSpPr>
        <p:spPr/>
        <p:txBody>
          <a:bodyPr/>
          <a:lstStyle/>
          <a:p>
            <a:pPr marL="0" indent="0">
              <a:buNone/>
            </a:pPr>
            <a:r>
              <a:rPr lang="nl-NL" b="1" dirty="0"/>
              <a:t>Vakbekwame Personen zijn verantwoordelijk voor de uitvoering van het eigen takenpakket en moeten zich daarvoor kunnen verantwoorden.</a:t>
            </a:r>
          </a:p>
          <a:p>
            <a:pPr marL="0" indent="0">
              <a:buNone/>
            </a:pPr>
            <a:endParaRPr lang="nl-NL" b="1" dirty="0"/>
          </a:p>
          <a:p>
            <a:pPr marL="0" indent="0">
              <a:buNone/>
            </a:pPr>
            <a:r>
              <a:rPr lang="nl-NL" dirty="0"/>
              <a:t>De Vakbekwame Persoon:</a:t>
            </a:r>
          </a:p>
          <a:p>
            <a:pPr>
              <a:buFont typeface="Wingdings" panose="05000000000000000000" pitchFamily="2" charset="2"/>
              <a:buChar char="§"/>
            </a:pPr>
            <a:r>
              <a:rPr lang="nl-NL" dirty="0"/>
              <a:t>is in staat om alle risico’s van zijn werkzaamheden te herkennen;</a:t>
            </a:r>
          </a:p>
          <a:p>
            <a:pPr>
              <a:buFont typeface="Wingdings" panose="05000000000000000000" pitchFamily="2" charset="2"/>
              <a:buChar char="§"/>
            </a:pPr>
            <a:r>
              <a:rPr lang="nl-NL" dirty="0"/>
              <a:t>mag meestal werken zonder toezicht;</a:t>
            </a:r>
          </a:p>
          <a:p>
            <a:pPr>
              <a:buFont typeface="Wingdings" panose="05000000000000000000" pitchFamily="2" charset="2"/>
              <a:buChar char="§"/>
            </a:pPr>
            <a:r>
              <a:rPr lang="nl-NL" dirty="0"/>
              <a:t>mag onder voorwaarden zelf bepalen hoe de werkzaamheden worden uitgevoerd;</a:t>
            </a:r>
          </a:p>
          <a:p>
            <a:pPr>
              <a:buFont typeface="Wingdings" panose="05000000000000000000" pitchFamily="2" charset="2"/>
              <a:buChar char="§"/>
            </a:pPr>
            <a:r>
              <a:rPr lang="nl-NL" dirty="0"/>
              <a:t>heeft tenminste elektrotechnisch niveau EQF-2 door opleiding en/of ervaring;</a:t>
            </a:r>
          </a:p>
          <a:p>
            <a:pPr>
              <a:buFont typeface="Wingdings" panose="05000000000000000000" pitchFamily="2" charset="2"/>
              <a:buChar char="§"/>
            </a:pPr>
            <a:r>
              <a:rPr lang="nl-NL" dirty="0"/>
              <a:t>voldoet aan de vakbekwaamheidseisen voor de installaties waaraan werkzaamheden worden verricht.</a:t>
            </a:r>
          </a:p>
          <a:p>
            <a:pPr marL="0" indent="0">
              <a:buNone/>
            </a:pPr>
            <a:endParaRPr lang="nl-NL" dirty="0"/>
          </a:p>
          <a:p>
            <a:pPr marL="0" indent="0">
              <a:buNone/>
            </a:pPr>
            <a:endParaRPr lang="nl-NL" dirty="0"/>
          </a:p>
          <a:p>
            <a:pPr marL="0" indent="0">
              <a:buNone/>
            </a:pPr>
            <a:endParaRPr lang="nl-NL" b="1" dirty="0"/>
          </a:p>
          <a:p>
            <a:pPr marL="0" indent="0">
              <a:buNone/>
            </a:pPr>
            <a:endParaRPr lang="en-NL" b="1" dirty="0"/>
          </a:p>
        </p:txBody>
      </p:sp>
      <p:sp>
        <p:nvSpPr>
          <p:cNvPr id="5" name="TextBox 4">
            <a:extLst>
              <a:ext uri="{FF2B5EF4-FFF2-40B4-BE49-F238E27FC236}">
                <a16:creationId xmlns:a16="http://schemas.microsoft.com/office/drawing/2014/main" id="{50647AC8-F00B-3F53-F310-B771A440BDBA}"/>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7260657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A13660-087A-60F3-BB1E-8B2BA5858D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08246A-6A6E-EA65-8D1F-F90A58A011F4}"/>
              </a:ext>
            </a:extLst>
          </p:cNvPr>
          <p:cNvSpPr>
            <a:spLocks noGrp="1"/>
          </p:cNvSpPr>
          <p:nvPr>
            <p:ph type="title"/>
          </p:nvPr>
        </p:nvSpPr>
        <p:spPr/>
        <p:txBody>
          <a:bodyPr/>
          <a:lstStyle/>
          <a:p>
            <a:r>
              <a:rPr lang="en-GB" dirty="0" err="1"/>
              <a:t>Voldoende</a:t>
            </a:r>
            <a:r>
              <a:rPr lang="en-GB" dirty="0"/>
              <a:t> </a:t>
            </a:r>
            <a:r>
              <a:rPr lang="en-GB" dirty="0" err="1"/>
              <a:t>Onderricht</a:t>
            </a:r>
            <a:r>
              <a:rPr lang="en-GB" dirty="0"/>
              <a:t> Persoon (VOP)</a:t>
            </a:r>
            <a:endParaRPr lang="en-NL" dirty="0"/>
          </a:p>
        </p:txBody>
      </p:sp>
      <p:sp>
        <p:nvSpPr>
          <p:cNvPr id="3" name="Footer Placeholder 2">
            <a:extLst>
              <a:ext uri="{FF2B5EF4-FFF2-40B4-BE49-F238E27FC236}">
                <a16:creationId xmlns:a16="http://schemas.microsoft.com/office/drawing/2014/main" id="{B560A6F5-32B7-FFC8-096F-806AE979C109}"/>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8EFC8E6E-C8D3-227D-D99B-8BF275EB0446}"/>
              </a:ext>
            </a:extLst>
          </p:cNvPr>
          <p:cNvSpPr>
            <a:spLocks noGrp="1"/>
          </p:cNvSpPr>
          <p:nvPr>
            <p:ph type="sldNum" sz="quarter" idx="11"/>
          </p:nvPr>
        </p:nvSpPr>
        <p:spPr/>
        <p:txBody>
          <a:bodyPr/>
          <a:lstStyle/>
          <a:p>
            <a:fld id="{E86285AD-AB3F-3543-A9B4-A6423111C7D1}" type="slidenum">
              <a:rPr lang="nl-NL" smtClean="0"/>
              <a:pPr/>
              <a:t>48</a:t>
            </a:fld>
            <a:endParaRPr lang="nl-NL" dirty="0"/>
          </a:p>
        </p:txBody>
      </p:sp>
      <p:sp>
        <p:nvSpPr>
          <p:cNvPr id="4" name="Content Placeholder 3">
            <a:extLst>
              <a:ext uri="{FF2B5EF4-FFF2-40B4-BE49-F238E27FC236}">
                <a16:creationId xmlns:a16="http://schemas.microsoft.com/office/drawing/2014/main" id="{2957744A-3795-69B7-66D1-73931641B74A}"/>
              </a:ext>
            </a:extLst>
          </p:cNvPr>
          <p:cNvSpPr>
            <a:spLocks noGrp="1"/>
          </p:cNvSpPr>
          <p:nvPr>
            <p:ph sz="quarter" idx="12"/>
          </p:nvPr>
        </p:nvSpPr>
        <p:spPr/>
        <p:txBody>
          <a:bodyPr/>
          <a:lstStyle/>
          <a:p>
            <a:pPr marL="0" indent="0">
              <a:buNone/>
            </a:pPr>
            <a:r>
              <a:rPr lang="nl-NL" b="1" dirty="0"/>
              <a:t>Voldoende Onderrichte Personen zijn door instructie in staat om bij werkzaamheden elektrische gevaren te vermijden. Ze kunnen werkzaamheden uitvoeren waarvan de elektrische risico’s beperkt zijn.</a:t>
            </a:r>
          </a:p>
          <a:p>
            <a:pPr marL="0" indent="0">
              <a:buNone/>
            </a:pPr>
            <a:endParaRPr lang="nl-NL" dirty="0"/>
          </a:p>
          <a:p>
            <a:pPr marL="0" indent="0">
              <a:buNone/>
            </a:pPr>
            <a:r>
              <a:rPr lang="nl-NL" dirty="0"/>
              <a:t>De Voldoende Onderrichte Persoon:</a:t>
            </a:r>
          </a:p>
          <a:p>
            <a:r>
              <a:rPr lang="nl-NL" dirty="0"/>
              <a:t>mag alleen taken uitvoeren waarvan de elektrische risico’s beperkt zijn;</a:t>
            </a:r>
          </a:p>
          <a:p>
            <a:r>
              <a:rPr lang="nl-NL" dirty="0"/>
              <a:t>mag aan en nabij laagspanningsinstallaties werken;</a:t>
            </a:r>
          </a:p>
          <a:p>
            <a:r>
              <a:rPr lang="nl-NL" dirty="0"/>
              <a:t>moet zo nodig onder toezicht staan, de Werkverantwoordelijke bepaalt hoeveel toezicht noodzakelijk is;</a:t>
            </a:r>
          </a:p>
          <a:p>
            <a:r>
              <a:rPr lang="nl-NL" dirty="0"/>
              <a:t>werkt in een ruimte met onder spanning staande aanraakbare delen altijd onder toezicht.</a:t>
            </a:r>
          </a:p>
          <a:p>
            <a:pPr marL="0" indent="0">
              <a:buNone/>
            </a:pPr>
            <a:endParaRPr lang="nl-NL" dirty="0"/>
          </a:p>
          <a:p>
            <a:pPr marL="0" indent="0">
              <a:buNone/>
            </a:pPr>
            <a:endParaRPr lang="nl-NL" b="1" dirty="0"/>
          </a:p>
          <a:p>
            <a:pPr marL="0" indent="0">
              <a:buNone/>
            </a:pPr>
            <a:endParaRPr lang="en-NL" b="1" dirty="0"/>
          </a:p>
        </p:txBody>
      </p:sp>
      <p:sp>
        <p:nvSpPr>
          <p:cNvPr id="5" name="TextBox 4">
            <a:extLst>
              <a:ext uri="{FF2B5EF4-FFF2-40B4-BE49-F238E27FC236}">
                <a16:creationId xmlns:a16="http://schemas.microsoft.com/office/drawing/2014/main" id="{02099EC6-3316-B581-A1B8-33FA8D056DCF}"/>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362247910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FF4CD-AF93-5C5E-90CC-998D681D68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CF8B66-AF9E-AD62-E171-BA2061ECC496}"/>
              </a:ext>
            </a:extLst>
          </p:cNvPr>
          <p:cNvSpPr>
            <a:spLocks noGrp="1"/>
          </p:cNvSpPr>
          <p:nvPr>
            <p:ph type="title"/>
          </p:nvPr>
        </p:nvSpPr>
        <p:spPr/>
        <p:txBody>
          <a:bodyPr/>
          <a:lstStyle/>
          <a:p>
            <a:r>
              <a:rPr lang="en-GB" dirty="0" err="1"/>
              <a:t>Leken</a:t>
            </a:r>
            <a:r>
              <a:rPr lang="en-GB" dirty="0"/>
              <a:t>, </a:t>
            </a:r>
            <a:r>
              <a:rPr lang="en-GB" dirty="0" err="1"/>
              <a:t>jeugdigen</a:t>
            </a:r>
            <a:r>
              <a:rPr lang="en-GB" dirty="0"/>
              <a:t> </a:t>
            </a:r>
            <a:r>
              <a:rPr lang="en-GB" dirty="0" err="1"/>
              <a:t>en</a:t>
            </a:r>
            <a:r>
              <a:rPr lang="en-GB" dirty="0"/>
              <a:t> </a:t>
            </a:r>
            <a:r>
              <a:rPr lang="en-GB" dirty="0" err="1"/>
              <a:t>leerlingen</a:t>
            </a:r>
            <a:endParaRPr lang="en-NL" dirty="0"/>
          </a:p>
        </p:txBody>
      </p:sp>
      <p:sp>
        <p:nvSpPr>
          <p:cNvPr id="3" name="Footer Placeholder 2">
            <a:extLst>
              <a:ext uri="{FF2B5EF4-FFF2-40B4-BE49-F238E27FC236}">
                <a16:creationId xmlns:a16="http://schemas.microsoft.com/office/drawing/2014/main" id="{4250A2EE-461D-A6D0-C231-CEC19E1C257B}"/>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DC0EF6F6-E0C6-A2FC-82FC-E6158F7DEA50}"/>
              </a:ext>
            </a:extLst>
          </p:cNvPr>
          <p:cNvSpPr>
            <a:spLocks noGrp="1"/>
          </p:cNvSpPr>
          <p:nvPr>
            <p:ph type="sldNum" sz="quarter" idx="11"/>
          </p:nvPr>
        </p:nvSpPr>
        <p:spPr/>
        <p:txBody>
          <a:bodyPr/>
          <a:lstStyle/>
          <a:p>
            <a:fld id="{E86285AD-AB3F-3543-A9B4-A6423111C7D1}" type="slidenum">
              <a:rPr lang="nl-NL" smtClean="0"/>
              <a:pPr/>
              <a:t>49</a:t>
            </a:fld>
            <a:endParaRPr lang="nl-NL" dirty="0"/>
          </a:p>
        </p:txBody>
      </p:sp>
      <p:sp>
        <p:nvSpPr>
          <p:cNvPr id="4" name="Content Placeholder 3">
            <a:extLst>
              <a:ext uri="{FF2B5EF4-FFF2-40B4-BE49-F238E27FC236}">
                <a16:creationId xmlns:a16="http://schemas.microsoft.com/office/drawing/2014/main" id="{97BDA7BA-FC8B-B5CE-906E-3D0D2F76DE2C}"/>
              </a:ext>
            </a:extLst>
          </p:cNvPr>
          <p:cNvSpPr>
            <a:spLocks noGrp="1"/>
          </p:cNvSpPr>
          <p:nvPr>
            <p:ph sz="quarter" idx="12"/>
          </p:nvPr>
        </p:nvSpPr>
        <p:spPr/>
        <p:txBody>
          <a:bodyPr/>
          <a:lstStyle/>
          <a:p>
            <a:pPr marL="0" indent="0">
              <a:buNone/>
            </a:pPr>
            <a:r>
              <a:rPr lang="nl-NL" b="1" dirty="0"/>
              <a:t>Leken zijn niet aangewezen als VP of VOP</a:t>
            </a:r>
          </a:p>
          <a:p>
            <a:pPr marL="0" indent="0">
              <a:buNone/>
            </a:pPr>
            <a:r>
              <a:rPr lang="nl-NL" dirty="0"/>
              <a:t>Leken werken altijd onder toezicht van een VP of VOP.</a:t>
            </a:r>
          </a:p>
          <a:p>
            <a:pPr marL="0" indent="0">
              <a:buNone/>
            </a:pPr>
            <a:r>
              <a:rPr lang="nl-NL" dirty="0"/>
              <a:t>Het begrip “leek” zegt niets over de elektrotechnische kennis van de betrokken persoon.</a:t>
            </a:r>
          </a:p>
          <a:p>
            <a:pPr marL="0" indent="0">
              <a:buNone/>
            </a:pPr>
            <a:endParaRPr lang="nl-NL" dirty="0"/>
          </a:p>
          <a:p>
            <a:pPr marL="0" indent="0">
              <a:buNone/>
            </a:pPr>
            <a:r>
              <a:rPr lang="nl-NL" b="1" dirty="0"/>
              <a:t>Jeugdigen (tot 18 jaar) mogen geen risicovolle werkzaamheden uitvoeren. </a:t>
            </a:r>
          </a:p>
          <a:p>
            <a:pPr marL="0" indent="0">
              <a:buNone/>
            </a:pPr>
            <a:r>
              <a:rPr lang="nl-NL" dirty="0"/>
              <a:t>Ze mogen niet zonder toezicht werken en kunnen niet worden aangewezen. In de Arbowet en het Arbobesluit zijn nadere eisen gesteld aan de uitvoering van werkzaamheden door jeugdigen. </a:t>
            </a:r>
          </a:p>
          <a:p>
            <a:pPr marL="0" indent="0">
              <a:buNone/>
            </a:pPr>
            <a:endParaRPr lang="nl-NL" dirty="0"/>
          </a:p>
          <a:p>
            <a:pPr marL="0" indent="0">
              <a:buNone/>
            </a:pPr>
            <a:r>
              <a:rPr lang="nl-NL" dirty="0"/>
              <a:t>Leerlingen van 18 en ouder zijn leek of kunnen worden aangewezen als VOP.</a:t>
            </a:r>
          </a:p>
          <a:p>
            <a:pPr marL="0" indent="0">
              <a:buNone/>
            </a:pPr>
            <a:endParaRPr lang="en-NL" b="1" dirty="0"/>
          </a:p>
        </p:txBody>
      </p:sp>
      <p:sp>
        <p:nvSpPr>
          <p:cNvPr id="5" name="TextBox 4">
            <a:extLst>
              <a:ext uri="{FF2B5EF4-FFF2-40B4-BE49-F238E27FC236}">
                <a16:creationId xmlns:a16="http://schemas.microsoft.com/office/drawing/2014/main" id="{669068B4-4AC4-6CBC-9374-41BFD6E29CDE}"/>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41026949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4BABE-E610-8D49-FE40-E762149D08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3B2EA0-8320-0028-B061-57E4D265CC53}"/>
              </a:ext>
            </a:extLst>
          </p:cNvPr>
          <p:cNvSpPr>
            <a:spLocks noGrp="1"/>
          </p:cNvSpPr>
          <p:nvPr>
            <p:ph type="title"/>
          </p:nvPr>
        </p:nvSpPr>
        <p:spPr/>
        <p:txBody>
          <a:bodyPr/>
          <a:lstStyle/>
          <a:p>
            <a:r>
              <a:rPr lang="en-GB" dirty="0" err="1"/>
              <a:t>Aanwijzen</a:t>
            </a:r>
            <a:endParaRPr lang="en-NL" dirty="0"/>
          </a:p>
        </p:txBody>
      </p:sp>
      <p:sp>
        <p:nvSpPr>
          <p:cNvPr id="3" name="Footer Placeholder 2">
            <a:extLst>
              <a:ext uri="{FF2B5EF4-FFF2-40B4-BE49-F238E27FC236}">
                <a16:creationId xmlns:a16="http://schemas.microsoft.com/office/drawing/2014/main" id="{01C4AFD7-75A4-F63F-2355-1A2559A29EEF}"/>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5904CBCE-4999-8D95-F7E5-2066A23C599D}"/>
              </a:ext>
            </a:extLst>
          </p:cNvPr>
          <p:cNvSpPr>
            <a:spLocks noGrp="1"/>
          </p:cNvSpPr>
          <p:nvPr>
            <p:ph type="sldNum" sz="quarter" idx="11"/>
          </p:nvPr>
        </p:nvSpPr>
        <p:spPr/>
        <p:txBody>
          <a:bodyPr/>
          <a:lstStyle/>
          <a:p>
            <a:fld id="{E86285AD-AB3F-3543-A9B4-A6423111C7D1}" type="slidenum">
              <a:rPr lang="nl-NL" smtClean="0"/>
              <a:pPr/>
              <a:t>50</a:t>
            </a:fld>
            <a:endParaRPr lang="nl-NL" dirty="0"/>
          </a:p>
        </p:txBody>
      </p:sp>
      <p:sp>
        <p:nvSpPr>
          <p:cNvPr id="4" name="Content Placeholder 3">
            <a:extLst>
              <a:ext uri="{FF2B5EF4-FFF2-40B4-BE49-F238E27FC236}">
                <a16:creationId xmlns:a16="http://schemas.microsoft.com/office/drawing/2014/main" id="{9523B4B3-9435-00BB-4A33-3709710B41FE}"/>
              </a:ext>
            </a:extLst>
          </p:cNvPr>
          <p:cNvSpPr>
            <a:spLocks noGrp="1"/>
          </p:cNvSpPr>
          <p:nvPr>
            <p:ph sz="quarter" idx="12"/>
          </p:nvPr>
        </p:nvSpPr>
        <p:spPr/>
        <p:txBody>
          <a:bodyPr/>
          <a:lstStyle/>
          <a:p>
            <a:pPr marL="0" indent="0">
              <a:buNone/>
            </a:pPr>
            <a:r>
              <a:rPr lang="nl-NL" b="1" dirty="0"/>
              <a:t>Werkverantwoordelijken, Installatieverantwoordelijken, Vakbekwame Personen en Voldoende Onderrichte Personen moeten door de werkgever schriftelijk worden aangewezen.</a:t>
            </a:r>
            <a:endParaRPr lang="nl-NL" dirty="0"/>
          </a:p>
          <a:p>
            <a:pPr marL="0" indent="0">
              <a:buNone/>
            </a:pPr>
            <a:endParaRPr lang="nl-NL" b="1" dirty="0"/>
          </a:p>
          <a:p>
            <a:pPr marL="0" indent="0">
              <a:buNone/>
            </a:pPr>
            <a:r>
              <a:rPr lang="nl-NL" dirty="0"/>
              <a:t>De aanwijzer en de aangewezene moet allebei instemmen met de aanwijzing.</a:t>
            </a:r>
          </a:p>
          <a:p>
            <a:pPr marL="0" indent="0">
              <a:buNone/>
            </a:pPr>
            <a:endParaRPr lang="nl-NL" dirty="0"/>
          </a:p>
          <a:p>
            <a:pPr marL="0" indent="0">
              <a:buNone/>
            </a:pPr>
            <a:r>
              <a:rPr lang="nl-NL" dirty="0"/>
              <a:t>Geldigheid van de aanwijzing is beperkt tot de geldigheidsduur van eventuele, aan de aanwijzing verbonden certificaten.</a:t>
            </a:r>
          </a:p>
          <a:p>
            <a:pPr marL="0" indent="0">
              <a:buNone/>
            </a:pPr>
            <a:endParaRPr lang="nl-NL" dirty="0"/>
          </a:p>
          <a:p>
            <a:pPr marL="0" indent="0">
              <a:buNone/>
            </a:pPr>
            <a:r>
              <a:rPr lang="nl-NL" dirty="0"/>
              <a:t>Voor de overige personen die werkzaamheden uitvoeren in het kader van het </a:t>
            </a:r>
            <a:r>
              <a:rPr lang="nl-NL" dirty="0" err="1"/>
              <a:t>Vvw-ls</a:t>
            </a:r>
            <a:r>
              <a:rPr lang="nl-NL" dirty="0"/>
              <a:t> mogen de verantwoordelijkheden worden vastgelegd in regelgeving of in de taakomschrijving.</a:t>
            </a:r>
            <a:endParaRPr lang="en-NL" b="1" dirty="0"/>
          </a:p>
        </p:txBody>
      </p:sp>
      <p:sp>
        <p:nvSpPr>
          <p:cNvPr id="5" name="TextBox 4">
            <a:extLst>
              <a:ext uri="{FF2B5EF4-FFF2-40B4-BE49-F238E27FC236}">
                <a16:creationId xmlns:a16="http://schemas.microsoft.com/office/drawing/2014/main" id="{39FDAA96-8324-6AE8-EC5C-3B4585D8BFA9}"/>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24291982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04D8D-BEB2-785B-4013-D094447B5A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78D95F-7F4F-9465-FBF4-45756FD26912}"/>
              </a:ext>
            </a:extLst>
          </p:cNvPr>
          <p:cNvSpPr>
            <a:spLocks noGrp="1"/>
          </p:cNvSpPr>
          <p:nvPr>
            <p:ph type="title"/>
          </p:nvPr>
        </p:nvSpPr>
        <p:spPr/>
        <p:txBody>
          <a:bodyPr/>
          <a:lstStyle/>
          <a:p>
            <a:r>
              <a:rPr lang="nl-NL" dirty="0"/>
              <a:t>Afbakening tussen opdrachtgever en onderhoudsaannemer</a:t>
            </a:r>
            <a:endParaRPr lang="en-NL" dirty="0"/>
          </a:p>
        </p:txBody>
      </p:sp>
      <p:sp>
        <p:nvSpPr>
          <p:cNvPr id="3" name="Footer Placeholder 2">
            <a:extLst>
              <a:ext uri="{FF2B5EF4-FFF2-40B4-BE49-F238E27FC236}">
                <a16:creationId xmlns:a16="http://schemas.microsoft.com/office/drawing/2014/main" id="{99303D52-12F2-D98F-5CAD-B87CE94A11AD}"/>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11BDBD4F-0DE7-360F-414F-537D0C4E7C65}"/>
              </a:ext>
            </a:extLst>
          </p:cNvPr>
          <p:cNvSpPr>
            <a:spLocks noGrp="1"/>
          </p:cNvSpPr>
          <p:nvPr>
            <p:ph type="sldNum" sz="quarter" idx="11"/>
          </p:nvPr>
        </p:nvSpPr>
        <p:spPr/>
        <p:txBody>
          <a:bodyPr/>
          <a:lstStyle/>
          <a:p>
            <a:fld id="{E86285AD-AB3F-3543-A9B4-A6423111C7D1}" type="slidenum">
              <a:rPr lang="nl-NL" smtClean="0"/>
              <a:pPr/>
              <a:t>51</a:t>
            </a:fld>
            <a:endParaRPr lang="nl-NL" dirty="0"/>
          </a:p>
        </p:txBody>
      </p:sp>
      <p:sp>
        <p:nvSpPr>
          <p:cNvPr id="4" name="Content Placeholder 3">
            <a:extLst>
              <a:ext uri="{FF2B5EF4-FFF2-40B4-BE49-F238E27FC236}">
                <a16:creationId xmlns:a16="http://schemas.microsoft.com/office/drawing/2014/main" id="{1D3BF84D-103C-21CD-C3B2-B9E9F01D63E4}"/>
              </a:ext>
            </a:extLst>
          </p:cNvPr>
          <p:cNvSpPr>
            <a:spLocks noGrp="1"/>
          </p:cNvSpPr>
          <p:nvPr>
            <p:ph sz="quarter" idx="12"/>
          </p:nvPr>
        </p:nvSpPr>
        <p:spPr/>
        <p:txBody>
          <a:bodyPr/>
          <a:lstStyle/>
          <a:p>
            <a:pPr marL="0" indent="0">
              <a:buNone/>
            </a:pPr>
            <a:r>
              <a:rPr lang="nl-NL" b="1" dirty="0"/>
              <a:t>Het </a:t>
            </a:r>
            <a:r>
              <a:rPr lang="nl-NL" b="1" dirty="0" err="1"/>
              <a:t>Vvw-ls</a:t>
            </a:r>
            <a:r>
              <a:rPr lang="nl-NL" b="1" dirty="0"/>
              <a:t> volgt het addendum op de onderhoudscontracten dat in 2021 door ProRail en de onderhoudsaannemers is opgesteld en toegevoegd aan de onderhoudscontracten.</a:t>
            </a:r>
            <a:endParaRPr lang="nl-NL" dirty="0"/>
          </a:p>
          <a:p>
            <a:pPr marL="0" indent="0">
              <a:buNone/>
            </a:pPr>
            <a:endParaRPr lang="nl-NL" b="1" dirty="0"/>
          </a:p>
          <a:p>
            <a:pPr>
              <a:buFont typeface="Wingdings" panose="05000000000000000000" pitchFamily="2" charset="2"/>
              <a:buChar char="§"/>
            </a:pPr>
            <a:r>
              <a:rPr lang="nl-NL" dirty="0"/>
              <a:t>De onderhoudsaannemer is erkend en heeft het juiste personeel om de werkzaamheden veilig uit te voeren en de installatie veilig op te leveren.</a:t>
            </a:r>
          </a:p>
          <a:p>
            <a:pPr>
              <a:buFont typeface="Wingdings" panose="05000000000000000000" pitchFamily="2" charset="2"/>
              <a:buChar char="§"/>
            </a:pPr>
            <a:r>
              <a:rPr lang="nl-NL" dirty="0"/>
              <a:t>Het onderhoudscontract is de opdracht tot voorbereiding en uitvoering voor regulier onderhoud, storings- en functieherstel, afwijkingsvrij maken en toegangsbeheer. </a:t>
            </a:r>
          </a:p>
          <a:p>
            <a:pPr>
              <a:buFont typeface="Wingdings" panose="05000000000000000000" pitchFamily="2" charset="2"/>
              <a:buChar char="§"/>
            </a:pPr>
            <a:r>
              <a:rPr lang="nl-NL" dirty="0"/>
              <a:t>In het contract worden afspraken gemaakt over het door de aannemer uitvoeren van inspecties en andere werkzaamheden die gericht zijn op het in stand houden van de veiligheid van de installaties en het verhelpen van gebreken aan de installaties.</a:t>
            </a:r>
          </a:p>
        </p:txBody>
      </p:sp>
      <p:sp>
        <p:nvSpPr>
          <p:cNvPr id="5" name="TextBox 4">
            <a:extLst>
              <a:ext uri="{FF2B5EF4-FFF2-40B4-BE49-F238E27FC236}">
                <a16:creationId xmlns:a16="http://schemas.microsoft.com/office/drawing/2014/main" id="{0FF89488-D6A2-2E77-9A76-A3727B87217A}"/>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17408161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8DB79-F821-C82A-829C-4D9E9E2D77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9C08A3-6364-A643-29E0-7DADD4C4DC7B}"/>
              </a:ext>
            </a:extLst>
          </p:cNvPr>
          <p:cNvSpPr>
            <a:spLocks noGrp="1"/>
          </p:cNvSpPr>
          <p:nvPr>
            <p:ph type="title"/>
          </p:nvPr>
        </p:nvSpPr>
        <p:spPr/>
        <p:txBody>
          <a:bodyPr/>
          <a:lstStyle/>
          <a:p>
            <a:r>
              <a:rPr lang="nl-NL" dirty="0"/>
              <a:t>Afbakening tussen opdrachtgever en projectaannemer</a:t>
            </a:r>
            <a:endParaRPr lang="en-NL" dirty="0"/>
          </a:p>
        </p:txBody>
      </p:sp>
      <p:sp>
        <p:nvSpPr>
          <p:cNvPr id="3" name="Footer Placeholder 2">
            <a:extLst>
              <a:ext uri="{FF2B5EF4-FFF2-40B4-BE49-F238E27FC236}">
                <a16:creationId xmlns:a16="http://schemas.microsoft.com/office/drawing/2014/main" id="{67F85C3B-C754-AB90-4FD4-3497E78A942A}"/>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7A1C441A-6F59-163A-031A-BCC6696A5E9C}"/>
              </a:ext>
            </a:extLst>
          </p:cNvPr>
          <p:cNvSpPr>
            <a:spLocks noGrp="1"/>
          </p:cNvSpPr>
          <p:nvPr>
            <p:ph type="sldNum" sz="quarter" idx="11"/>
          </p:nvPr>
        </p:nvSpPr>
        <p:spPr/>
        <p:txBody>
          <a:bodyPr/>
          <a:lstStyle/>
          <a:p>
            <a:fld id="{E86285AD-AB3F-3543-A9B4-A6423111C7D1}" type="slidenum">
              <a:rPr lang="nl-NL" smtClean="0"/>
              <a:pPr/>
              <a:t>52</a:t>
            </a:fld>
            <a:endParaRPr lang="nl-NL" dirty="0"/>
          </a:p>
        </p:txBody>
      </p:sp>
      <p:sp>
        <p:nvSpPr>
          <p:cNvPr id="4" name="Content Placeholder 3">
            <a:extLst>
              <a:ext uri="{FF2B5EF4-FFF2-40B4-BE49-F238E27FC236}">
                <a16:creationId xmlns:a16="http://schemas.microsoft.com/office/drawing/2014/main" id="{BD48BCB8-0798-9455-0BAE-971C4E07ED2E}"/>
              </a:ext>
            </a:extLst>
          </p:cNvPr>
          <p:cNvSpPr>
            <a:spLocks noGrp="1"/>
          </p:cNvSpPr>
          <p:nvPr>
            <p:ph sz="quarter" idx="12"/>
          </p:nvPr>
        </p:nvSpPr>
        <p:spPr/>
        <p:txBody>
          <a:bodyPr/>
          <a:lstStyle/>
          <a:p>
            <a:pPr marL="0" indent="0">
              <a:buNone/>
            </a:pPr>
            <a:r>
              <a:rPr lang="nl-NL" b="1" dirty="0"/>
              <a:t>Het </a:t>
            </a:r>
            <a:r>
              <a:rPr lang="nl-NL" b="1" dirty="0" err="1"/>
              <a:t>Vvw-ls</a:t>
            </a:r>
            <a:r>
              <a:rPr lang="nl-NL" b="1" dirty="0"/>
              <a:t> geeft een aantal basisprincipes. In de door ProRail opgestelde </a:t>
            </a:r>
            <a:r>
              <a:rPr lang="nl-NL" b="1" dirty="0" err="1"/>
              <a:t>Handelings-kaders</a:t>
            </a:r>
            <a:r>
              <a:rPr lang="nl-NL" b="1" dirty="0"/>
              <a:t> “Veilig werken aan laagspanningsinstallaties” en “Laagspanning in aanbesteding” worden nadere regels beschreven, o.m. over het aanleggen van een V&amp;G-dossier.</a:t>
            </a:r>
            <a:endParaRPr lang="nl-NL" dirty="0"/>
          </a:p>
          <a:p>
            <a:pPr marL="0" indent="0">
              <a:buNone/>
            </a:pPr>
            <a:endParaRPr lang="nl-NL" b="1" dirty="0"/>
          </a:p>
          <a:p>
            <a:pPr>
              <a:buFont typeface="Wingdings" panose="05000000000000000000" pitchFamily="2" charset="2"/>
              <a:buChar char="§"/>
            </a:pPr>
            <a:r>
              <a:rPr lang="nl-NL" dirty="0"/>
              <a:t>De projectaannemer is erkend en heeft het juiste personeel om de werkzaamheden veilig uit te voeren en de installatie veilig op te leveren.</a:t>
            </a:r>
          </a:p>
          <a:p>
            <a:pPr>
              <a:buFont typeface="Wingdings" panose="05000000000000000000" pitchFamily="2" charset="2"/>
              <a:buChar char="§"/>
            </a:pPr>
            <a:r>
              <a:rPr lang="nl-NL" dirty="0"/>
              <a:t>Het projectcontract is de opdracht tot voorbereiding en uitvoering van de projectwerkzaamheden. </a:t>
            </a:r>
          </a:p>
          <a:p>
            <a:pPr>
              <a:buFont typeface="Wingdings" panose="05000000000000000000" pitchFamily="2" charset="2"/>
              <a:buChar char="§"/>
            </a:pPr>
            <a:r>
              <a:rPr lang="nl-NL" dirty="0"/>
              <a:t>In de ontwerpfase laat ProRail een V&amp;G-ontwerpplan opstellen.</a:t>
            </a:r>
          </a:p>
          <a:p>
            <a:pPr>
              <a:buFont typeface="Wingdings" panose="05000000000000000000" pitchFamily="2" charset="2"/>
              <a:buChar char="§"/>
            </a:pPr>
            <a:r>
              <a:rPr lang="nl-NL" dirty="0"/>
              <a:t>In de uitvoeringsfase stelt de opdrachtnemer een </a:t>
            </a:r>
            <a:r>
              <a:rPr lang="nl-NL" dirty="0" err="1"/>
              <a:t>V&amp;G-uitvoeringsplan</a:t>
            </a:r>
            <a:r>
              <a:rPr lang="nl-NL" dirty="0"/>
              <a:t> op.</a:t>
            </a:r>
          </a:p>
          <a:p>
            <a:pPr>
              <a:buFont typeface="Wingdings" panose="05000000000000000000" pitchFamily="2" charset="2"/>
              <a:buChar char="§"/>
            </a:pPr>
            <a:r>
              <a:rPr lang="nl-NL" dirty="0"/>
              <a:t>De werkzaamheden aan laagspanningsinstallaties worden beschreven in een E-werkplan.</a:t>
            </a:r>
          </a:p>
        </p:txBody>
      </p:sp>
      <p:sp>
        <p:nvSpPr>
          <p:cNvPr id="5" name="TextBox 4">
            <a:extLst>
              <a:ext uri="{FF2B5EF4-FFF2-40B4-BE49-F238E27FC236}">
                <a16:creationId xmlns:a16="http://schemas.microsoft.com/office/drawing/2014/main" id="{D3234C37-8C31-8DFF-D545-0D697C692297}"/>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4739608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8A6310-CEB2-EAB0-662D-DE305680EC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ECDF30-2C21-C993-DBCB-E3F4A1641C65}"/>
              </a:ext>
            </a:extLst>
          </p:cNvPr>
          <p:cNvSpPr>
            <a:spLocks noGrp="1"/>
          </p:cNvSpPr>
          <p:nvPr>
            <p:ph type="title"/>
          </p:nvPr>
        </p:nvSpPr>
        <p:spPr/>
        <p:txBody>
          <a:bodyPr/>
          <a:lstStyle/>
          <a:p>
            <a:r>
              <a:rPr lang="nl-NL" dirty="0"/>
              <a:t>Elektrotechnisch werkplan voor projecten</a:t>
            </a:r>
            <a:endParaRPr lang="en-NL" dirty="0"/>
          </a:p>
        </p:txBody>
      </p:sp>
      <p:sp>
        <p:nvSpPr>
          <p:cNvPr id="3" name="Footer Placeholder 2">
            <a:extLst>
              <a:ext uri="{FF2B5EF4-FFF2-40B4-BE49-F238E27FC236}">
                <a16:creationId xmlns:a16="http://schemas.microsoft.com/office/drawing/2014/main" id="{509772E7-F9D2-3C3F-4EB0-E89CD6F7975D}"/>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EC7E36DD-D599-1926-E678-91312F36FC0E}"/>
              </a:ext>
            </a:extLst>
          </p:cNvPr>
          <p:cNvSpPr>
            <a:spLocks noGrp="1"/>
          </p:cNvSpPr>
          <p:nvPr>
            <p:ph type="sldNum" sz="quarter" idx="11"/>
          </p:nvPr>
        </p:nvSpPr>
        <p:spPr/>
        <p:txBody>
          <a:bodyPr/>
          <a:lstStyle/>
          <a:p>
            <a:fld id="{E86285AD-AB3F-3543-A9B4-A6423111C7D1}" type="slidenum">
              <a:rPr lang="nl-NL" smtClean="0"/>
              <a:pPr/>
              <a:t>53</a:t>
            </a:fld>
            <a:endParaRPr lang="nl-NL" dirty="0"/>
          </a:p>
        </p:txBody>
      </p:sp>
      <p:sp>
        <p:nvSpPr>
          <p:cNvPr id="4" name="Content Placeholder 3">
            <a:extLst>
              <a:ext uri="{FF2B5EF4-FFF2-40B4-BE49-F238E27FC236}">
                <a16:creationId xmlns:a16="http://schemas.microsoft.com/office/drawing/2014/main" id="{A7478F2D-58DC-68BA-F1ED-676B2D552672}"/>
              </a:ext>
            </a:extLst>
          </p:cNvPr>
          <p:cNvSpPr>
            <a:spLocks noGrp="1"/>
          </p:cNvSpPr>
          <p:nvPr>
            <p:ph sz="quarter" idx="12"/>
          </p:nvPr>
        </p:nvSpPr>
        <p:spPr/>
        <p:txBody>
          <a:bodyPr/>
          <a:lstStyle/>
          <a:p>
            <a:pPr marL="0" indent="0">
              <a:buNone/>
            </a:pPr>
            <a:r>
              <a:rPr lang="nl-NL" b="1" dirty="0"/>
              <a:t>In het E-werkplan voor een project beschrijft de WV de werkzaamheden en welke veiligheidsmaatregelen worden getroffen. De O-IV toetst of de gevaren correct zijn opgenomen in het E-werkplan, beoordeelt de risico’s voor de veilige en ongestoorde bedrijfsvoering en geeft met het ondertekenen toestemming om aan de installatie te werken.</a:t>
            </a:r>
            <a:endParaRPr lang="nl-NL" dirty="0"/>
          </a:p>
          <a:p>
            <a:pPr marL="0" indent="0">
              <a:buNone/>
            </a:pPr>
            <a:endParaRPr lang="nl-NL" b="1" dirty="0"/>
          </a:p>
          <a:p>
            <a:pPr marL="0" indent="0">
              <a:buNone/>
            </a:pPr>
            <a:r>
              <a:rPr lang="nl-NL" dirty="0"/>
              <a:t>Dit E-werkplan wordt sinds 2023 toegepast. Het is te vinden op de website van Railalert.</a:t>
            </a:r>
          </a:p>
        </p:txBody>
      </p:sp>
      <p:sp>
        <p:nvSpPr>
          <p:cNvPr id="5" name="TextBox 4">
            <a:extLst>
              <a:ext uri="{FF2B5EF4-FFF2-40B4-BE49-F238E27FC236}">
                <a16:creationId xmlns:a16="http://schemas.microsoft.com/office/drawing/2014/main" id="{B7A6EB24-151F-939B-7CE9-4AC51DF76E30}"/>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30299438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787ABC-6A06-ACFB-29CE-695BE12892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708CE3-7A6F-1C28-EE37-9C1580B25032}"/>
              </a:ext>
            </a:extLst>
          </p:cNvPr>
          <p:cNvSpPr>
            <a:spLocks noGrp="1"/>
          </p:cNvSpPr>
          <p:nvPr>
            <p:ph type="title"/>
          </p:nvPr>
        </p:nvSpPr>
        <p:spPr/>
        <p:txBody>
          <a:bodyPr/>
          <a:lstStyle/>
          <a:p>
            <a:r>
              <a:rPr lang="nl-NL" dirty="0"/>
              <a:t>Elektrotechnisch werkplan voor onderhoud en storingsherstel</a:t>
            </a:r>
            <a:endParaRPr lang="en-NL" dirty="0"/>
          </a:p>
        </p:txBody>
      </p:sp>
      <p:sp>
        <p:nvSpPr>
          <p:cNvPr id="3" name="Footer Placeholder 2">
            <a:extLst>
              <a:ext uri="{FF2B5EF4-FFF2-40B4-BE49-F238E27FC236}">
                <a16:creationId xmlns:a16="http://schemas.microsoft.com/office/drawing/2014/main" id="{6F67AAF0-A519-98A2-788D-BB3FD8ADA303}"/>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E0AA0302-FF6C-B84B-50FC-B0A102107F55}"/>
              </a:ext>
            </a:extLst>
          </p:cNvPr>
          <p:cNvSpPr>
            <a:spLocks noGrp="1"/>
          </p:cNvSpPr>
          <p:nvPr>
            <p:ph type="sldNum" sz="quarter" idx="11"/>
          </p:nvPr>
        </p:nvSpPr>
        <p:spPr/>
        <p:txBody>
          <a:bodyPr/>
          <a:lstStyle/>
          <a:p>
            <a:fld id="{E86285AD-AB3F-3543-A9B4-A6423111C7D1}" type="slidenum">
              <a:rPr lang="nl-NL" smtClean="0"/>
              <a:pPr/>
              <a:t>54</a:t>
            </a:fld>
            <a:endParaRPr lang="nl-NL" dirty="0"/>
          </a:p>
        </p:txBody>
      </p:sp>
      <p:sp>
        <p:nvSpPr>
          <p:cNvPr id="4" name="Content Placeholder 3">
            <a:extLst>
              <a:ext uri="{FF2B5EF4-FFF2-40B4-BE49-F238E27FC236}">
                <a16:creationId xmlns:a16="http://schemas.microsoft.com/office/drawing/2014/main" id="{DB47C511-416A-79D6-DAA5-CAF97B37FDCA}"/>
              </a:ext>
            </a:extLst>
          </p:cNvPr>
          <p:cNvSpPr>
            <a:spLocks noGrp="1"/>
          </p:cNvSpPr>
          <p:nvPr>
            <p:ph sz="quarter" idx="12"/>
          </p:nvPr>
        </p:nvSpPr>
        <p:spPr/>
        <p:txBody>
          <a:bodyPr/>
          <a:lstStyle/>
          <a:p>
            <a:pPr marL="0" indent="0">
              <a:buNone/>
            </a:pPr>
            <a:r>
              <a:rPr lang="nl-NL" b="1" dirty="0"/>
              <a:t>In het E-werkplan voor onderhoud en storingsherstel legt de WV vast welke objecten in het betreffende contractgebied worden onderhouden en welke veiligheidsmaatregelen worden getroffen tijdens dat onderhoud. De O-IV toetst of de gevaren correct zijn opgenomen in het E-werkplan en geeft met het ondertekenen toestemming om aan de installatie te werken.</a:t>
            </a:r>
            <a:endParaRPr lang="nl-NL" dirty="0"/>
          </a:p>
          <a:p>
            <a:pPr marL="0" indent="0">
              <a:buNone/>
            </a:pPr>
            <a:endParaRPr lang="nl-NL" b="1" dirty="0"/>
          </a:p>
          <a:p>
            <a:pPr marL="0" indent="0">
              <a:buNone/>
            </a:pPr>
            <a:r>
              <a:rPr lang="nl-NL" dirty="0"/>
              <a:t>Het format van dit E-werkplan is onlangs vastgesteld in de Werkkamer Laagspanning. Het format moet eerst </a:t>
            </a:r>
            <a:r>
              <a:rPr lang="nl-NL" dirty="0" err="1"/>
              <a:t>techniekspecifiek</a:t>
            </a:r>
            <a:r>
              <a:rPr lang="nl-NL" dirty="0"/>
              <a:t> gemaakt worden en kan daarna worden gebruikt.</a:t>
            </a:r>
          </a:p>
          <a:p>
            <a:pPr marL="0" indent="0">
              <a:buNone/>
            </a:pPr>
            <a:endParaRPr lang="nl-NL" dirty="0"/>
          </a:p>
          <a:p>
            <a:pPr marL="0" indent="0">
              <a:buNone/>
            </a:pPr>
            <a:r>
              <a:rPr lang="nl-NL" dirty="0"/>
              <a:t>De O-IV en WV toetsen jaarlijks of bij een wijziging van technische kenmerken van de installatie of het E-werkplan moet worden geactualiseerd.</a:t>
            </a:r>
          </a:p>
        </p:txBody>
      </p:sp>
      <p:sp>
        <p:nvSpPr>
          <p:cNvPr id="5" name="TextBox 4">
            <a:extLst>
              <a:ext uri="{FF2B5EF4-FFF2-40B4-BE49-F238E27FC236}">
                <a16:creationId xmlns:a16="http://schemas.microsoft.com/office/drawing/2014/main" id="{98191637-B487-E51B-4AC8-107F2975EC63}"/>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27804503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2DDA5-BB5F-C37F-3B5B-7EDA705D9F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3E5445-DFFE-392D-9B84-919CB9CD2F44}"/>
              </a:ext>
            </a:extLst>
          </p:cNvPr>
          <p:cNvSpPr>
            <a:spLocks noGrp="1"/>
          </p:cNvSpPr>
          <p:nvPr>
            <p:ph type="title"/>
          </p:nvPr>
        </p:nvSpPr>
        <p:spPr/>
        <p:txBody>
          <a:bodyPr/>
          <a:lstStyle/>
          <a:p>
            <a:r>
              <a:rPr lang="nl-NL" dirty="0"/>
              <a:t>Veiligheidswerkinstructies (</a:t>
            </a:r>
            <a:r>
              <a:rPr lang="nl-NL" dirty="0" err="1"/>
              <a:t>VWI’s</a:t>
            </a:r>
            <a:r>
              <a:rPr lang="nl-NL" dirty="0"/>
              <a:t>)</a:t>
            </a:r>
            <a:endParaRPr lang="en-NL" dirty="0"/>
          </a:p>
        </p:txBody>
      </p:sp>
      <p:sp>
        <p:nvSpPr>
          <p:cNvPr id="3" name="Footer Placeholder 2">
            <a:extLst>
              <a:ext uri="{FF2B5EF4-FFF2-40B4-BE49-F238E27FC236}">
                <a16:creationId xmlns:a16="http://schemas.microsoft.com/office/drawing/2014/main" id="{3261A6EF-C433-5778-2E09-AEE098AA0A50}"/>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15799917-E8F2-12C3-29B9-D9EB65776C57}"/>
              </a:ext>
            </a:extLst>
          </p:cNvPr>
          <p:cNvSpPr>
            <a:spLocks noGrp="1"/>
          </p:cNvSpPr>
          <p:nvPr>
            <p:ph type="sldNum" sz="quarter" idx="11"/>
          </p:nvPr>
        </p:nvSpPr>
        <p:spPr/>
        <p:txBody>
          <a:bodyPr/>
          <a:lstStyle/>
          <a:p>
            <a:fld id="{E86285AD-AB3F-3543-A9B4-A6423111C7D1}" type="slidenum">
              <a:rPr lang="nl-NL" smtClean="0"/>
              <a:pPr/>
              <a:t>55</a:t>
            </a:fld>
            <a:endParaRPr lang="nl-NL" dirty="0"/>
          </a:p>
        </p:txBody>
      </p:sp>
      <p:sp>
        <p:nvSpPr>
          <p:cNvPr id="4" name="Content Placeholder 3">
            <a:extLst>
              <a:ext uri="{FF2B5EF4-FFF2-40B4-BE49-F238E27FC236}">
                <a16:creationId xmlns:a16="http://schemas.microsoft.com/office/drawing/2014/main" id="{03325E11-1F25-2C16-9193-94280362F767}"/>
              </a:ext>
            </a:extLst>
          </p:cNvPr>
          <p:cNvSpPr>
            <a:spLocks noGrp="1"/>
          </p:cNvSpPr>
          <p:nvPr>
            <p:ph sz="quarter" idx="12"/>
          </p:nvPr>
        </p:nvSpPr>
        <p:spPr/>
        <p:txBody>
          <a:bodyPr/>
          <a:lstStyle/>
          <a:p>
            <a:pPr marL="0" indent="0">
              <a:buNone/>
            </a:pPr>
            <a:r>
              <a:rPr lang="nl-NL" b="1" dirty="0"/>
              <a:t>Door de branche zijn </a:t>
            </a:r>
            <a:r>
              <a:rPr lang="nl-NL" b="1" dirty="0" err="1"/>
              <a:t>VWI’s</a:t>
            </a:r>
            <a:r>
              <a:rPr lang="nl-NL" b="1" dirty="0"/>
              <a:t> opgesteld. De </a:t>
            </a:r>
            <a:r>
              <a:rPr lang="nl-NL" b="1" dirty="0" err="1"/>
              <a:t>VWI’s</a:t>
            </a:r>
            <a:r>
              <a:rPr lang="nl-NL" b="1" dirty="0"/>
              <a:t> beschrijven de maatregelen om elektrisch veilig te kunnen werken, ze beschrijven niet de werkzaamheden zelf. </a:t>
            </a:r>
          </a:p>
          <a:p>
            <a:pPr marL="0" indent="0">
              <a:buNone/>
            </a:pPr>
            <a:endParaRPr lang="nl-NL" dirty="0"/>
          </a:p>
          <a:p>
            <a:pPr marL="0" indent="0">
              <a:buNone/>
            </a:pPr>
            <a:r>
              <a:rPr lang="nl-NL" dirty="0" err="1"/>
              <a:t>VWI’s</a:t>
            </a:r>
            <a:r>
              <a:rPr lang="nl-NL" dirty="0"/>
              <a:t> zijn leidend maar niet bindend. Een WV mag in een specifieke werkinstructie een andere werkmethode voorschrijven mits deze minstens een gelijkwaardig veiligheidsniveau heeft. </a:t>
            </a:r>
          </a:p>
          <a:p>
            <a:pPr marL="0" indent="0">
              <a:buNone/>
            </a:pPr>
            <a:endParaRPr lang="nl-NL" dirty="0"/>
          </a:p>
          <a:p>
            <a:pPr marL="0" indent="0">
              <a:buNone/>
            </a:pPr>
            <a:r>
              <a:rPr lang="nl-NL" dirty="0"/>
              <a:t>Een VWI kan onderdeel zijn van het E-werkplan. </a:t>
            </a:r>
          </a:p>
          <a:p>
            <a:pPr marL="0" indent="0">
              <a:buNone/>
            </a:pPr>
            <a:endParaRPr lang="nl-NL" dirty="0"/>
          </a:p>
          <a:p>
            <a:pPr marL="0" indent="0">
              <a:buNone/>
            </a:pPr>
            <a:r>
              <a:rPr lang="nl-NL" dirty="0"/>
              <a:t>Op dit moment zijn er 23 </a:t>
            </a:r>
            <a:r>
              <a:rPr lang="nl-NL" dirty="0" err="1"/>
              <a:t>VWI’s</a:t>
            </a:r>
            <a:r>
              <a:rPr lang="nl-NL" dirty="0"/>
              <a:t> voor werkzaamheden aan treinbeveiligingsinstallaties.</a:t>
            </a:r>
          </a:p>
          <a:p>
            <a:pPr marL="0" indent="0">
              <a:buNone/>
            </a:pPr>
            <a:r>
              <a:rPr lang="nl-NL" dirty="0"/>
              <a:t>Met de </a:t>
            </a:r>
            <a:r>
              <a:rPr lang="nl-NL" dirty="0" err="1"/>
              <a:t>VWI’s</a:t>
            </a:r>
            <a:r>
              <a:rPr lang="nl-NL" dirty="0"/>
              <a:t> voor overige installaties wordt binnenkort begonnen.</a:t>
            </a:r>
          </a:p>
          <a:p>
            <a:pPr marL="0" indent="0">
              <a:buNone/>
            </a:pPr>
            <a:endParaRPr lang="nl-NL" dirty="0"/>
          </a:p>
        </p:txBody>
      </p:sp>
      <p:sp>
        <p:nvSpPr>
          <p:cNvPr id="5" name="TextBox 4">
            <a:extLst>
              <a:ext uri="{FF2B5EF4-FFF2-40B4-BE49-F238E27FC236}">
                <a16:creationId xmlns:a16="http://schemas.microsoft.com/office/drawing/2014/main" id="{E107F73E-73A8-E055-51D2-F938FA5D4E5A}"/>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70128512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21814-723D-E188-CABC-2A6270BBC5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791A7F-DC12-6D46-8716-F8E990B83E85}"/>
              </a:ext>
            </a:extLst>
          </p:cNvPr>
          <p:cNvSpPr>
            <a:spLocks noGrp="1"/>
          </p:cNvSpPr>
          <p:nvPr>
            <p:ph type="title"/>
          </p:nvPr>
        </p:nvSpPr>
        <p:spPr/>
        <p:txBody>
          <a:bodyPr/>
          <a:lstStyle/>
          <a:p>
            <a:r>
              <a:rPr lang="en-GB" dirty="0" err="1"/>
              <a:t>Implementatie</a:t>
            </a:r>
            <a:endParaRPr lang="en-NL" dirty="0"/>
          </a:p>
        </p:txBody>
      </p:sp>
      <p:sp>
        <p:nvSpPr>
          <p:cNvPr id="3" name="Footer Placeholder 2">
            <a:extLst>
              <a:ext uri="{FF2B5EF4-FFF2-40B4-BE49-F238E27FC236}">
                <a16:creationId xmlns:a16="http://schemas.microsoft.com/office/drawing/2014/main" id="{1E1DB148-A06F-3827-3E56-01726B002781}"/>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2C42E249-1D68-70AF-58DA-CBB314A530FB}"/>
              </a:ext>
            </a:extLst>
          </p:cNvPr>
          <p:cNvSpPr>
            <a:spLocks noGrp="1"/>
          </p:cNvSpPr>
          <p:nvPr>
            <p:ph type="sldNum" sz="quarter" idx="11"/>
          </p:nvPr>
        </p:nvSpPr>
        <p:spPr/>
        <p:txBody>
          <a:bodyPr/>
          <a:lstStyle/>
          <a:p>
            <a:fld id="{E86285AD-AB3F-3543-A9B4-A6423111C7D1}" type="slidenum">
              <a:rPr lang="nl-NL" smtClean="0"/>
              <a:pPr/>
              <a:t>56</a:t>
            </a:fld>
            <a:endParaRPr lang="nl-NL" dirty="0"/>
          </a:p>
        </p:txBody>
      </p:sp>
      <p:sp>
        <p:nvSpPr>
          <p:cNvPr id="4" name="Content Placeholder 3">
            <a:extLst>
              <a:ext uri="{FF2B5EF4-FFF2-40B4-BE49-F238E27FC236}">
                <a16:creationId xmlns:a16="http://schemas.microsoft.com/office/drawing/2014/main" id="{2974995C-FB16-A6F3-FE2E-03FAD114C966}"/>
              </a:ext>
            </a:extLst>
          </p:cNvPr>
          <p:cNvSpPr>
            <a:spLocks noGrp="1"/>
          </p:cNvSpPr>
          <p:nvPr>
            <p:ph sz="quarter" idx="12"/>
          </p:nvPr>
        </p:nvSpPr>
        <p:spPr/>
        <p:txBody>
          <a:bodyPr/>
          <a:lstStyle/>
          <a:p>
            <a:pPr marL="0" indent="0">
              <a:buNone/>
            </a:pPr>
            <a:endParaRPr lang="en-GB" b="1" dirty="0"/>
          </a:p>
          <a:p>
            <a:pPr marL="0" indent="0">
              <a:buNone/>
            </a:pPr>
            <a:endParaRPr lang="en-GB" b="1" dirty="0"/>
          </a:p>
          <a:p>
            <a:pPr marL="0" indent="0">
              <a:buNone/>
            </a:pPr>
            <a:r>
              <a:rPr lang="en-GB" b="1" dirty="0"/>
              <a:t>Jan </a:t>
            </a:r>
            <a:r>
              <a:rPr lang="en-GB" b="1" dirty="0" err="1"/>
              <a:t>Heijmans</a:t>
            </a:r>
            <a:endParaRPr lang="en-GB" b="1" dirty="0"/>
          </a:p>
          <a:p>
            <a:pPr marL="0" indent="0">
              <a:buNone/>
            </a:pPr>
            <a:r>
              <a:rPr lang="nl-NL" dirty="0"/>
              <a:t>Lid Werkkamer Laagspanning</a:t>
            </a:r>
          </a:p>
          <a:p>
            <a:pPr marL="0" indent="0">
              <a:buNone/>
            </a:pPr>
            <a:r>
              <a:rPr lang="nl-NL" dirty="0"/>
              <a:t>Lid redactiecommissie </a:t>
            </a:r>
            <a:r>
              <a:rPr lang="nl-NL" dirty="0" err="1"/>
              <a:t>Vvw-ls</a:t>
            </a:r>
            <a:endParaRPr lang="en-NL" dirty="0"/>
          </a:p>
        </p:txBody>
      </p:sp>
      <p:sp>
        <p:nvSpPr>
          <p:cNvPr id="5" name="TextBox 4">
            <a:extLst>
              <a:ext uri="{FF2B5EF4-FFF2-40B4-BE49-F238E27FC236}">
                <a16:creationId xmlns:a16="http://schemas.microsoft.com/office/drawing/2014/main" id="{35CF340E-00FA-EE60-F57C-81897B820F41}"/>
              </a:ext>
            </a:extLst>
          </p:cNvPr>
          <p:cNvSpPr txBox="1"/>
          <p:nvPr/>
        </p:nvSpPr>
        <p:spPr>
          <a:xfrm>
            <a:off x="2137637" y="1853023"/>
            <a:ext cx="184731" cy="369332"/>
          </a:xfrm>
          <a:prstGeom prst="rect">
            <a:avLst/>
          </a:prstGeom>
          <a:noFill/>
        </p:spPr>
        <p:txBody>
          <a:bodyPr wrap="none" rtlCol="0">
            <a:spAutoFit/>
          </a:bodyPr>
          <a:lstStyle/>
          <a:p>
            <a:endParaRPr lang="en-NL" dirty="0"/>
          </a:p>
        </p:txBody>
      </p:sp>
      <p:sp>
        <p:nvSpPr>
          <p:cNvPr id="6" name="TextBox 5">
            <a:extLst>
              <a:ext uri="{FF2B5EF4-FFF2-40B4-BE49-F238E27FC236}">
                <a16:creationId xmlns:a16="http://schemas.microsoft.com/office/drawing/2014/main" id="{8BC31A3F-A49F-1716-65DD-343150D4CA49}"/>
              </a:ext>
            </a:extLst>
          </p:cNvPr>
          <p:cNvSpPr txBox="1"/>
          <p:nvPr/>
        </p:nvSpPr>
        <p:spPr>
          <a:xfrm>
            <a:off x="1725854" y="138068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33372335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22F7AF-A387-0D3C-27F7-59882D655B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548236-F5C8-32B5-21AB-05FC60FA97A4}"/>
              </a:ext>
            </a:extLst>
          </p:cNvPr>
          <p:cNvSpPr>
            <a:spLocks noGrp="1"/>
          </p:cNvSpPr>
          <p:nvPr>
            <p:ph type="title"/>
          </p:nvPr>
        </p:nvSpPr>
        <p:spPr/>
        <p:txBody>
          <a:bodyPr/>
          <a:lstStyle/>
          <a:p>
            <a:r>
              <a:rPr lang="nl-NL" dirty="0"/>
              <a:t>Implementatie</a:t>
            </a:r>
            <a:endParaRPr lang="en-NL" dirty="0"/>
          </a:p>
        </p:txBody>
      </p:sp>
      <p:sp>
        <p:nvSpPr>
          <p:cNvPr id="3" name="Footer Placeholder 2">
            <a:extLst>
              <a:ext uri="{FF2B5EF4-FFF2-40B4-BE49-F238E27FC236}">
                <a16:creationId xmlns:a16="http://schemas.microsoft.com/office/drawing/2014/main" id="{6B5A0635-CF4D-C40B-5A30-BCB0E834B20D}"/>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2171A17C-B060-A34A-1054-91469050271A}"/>
              </a:ext>
            </a:extLst>
          </p:cNvPr>
          <p:cNvSpPr>
            <a:spLocks noGrp="1"/>
          </p:cNvSpPr>
          <p:nvPr>
            <p:ph type="sldNum" sz="quarter" idx="11"/>
          </p:nvPr>
        </p:nvSpPr>
        <p:spPr/>
        <p:txBody>
          <a:bodyPr/>
          <a:lstStyle/>
          <a:p>
            <a:fld id="{E86285AD-AB3F-3543-A9B4-A6423111C7D1}" type="slidenum">
              <a:rPr lang="nl-NL" smtClean="0"/>
              <a:pPr/>
              <a:t>57</a:t>
            </a:fld>
            <a:endParaRPr lang="nl-NL" dirty="0"/>
          </a:p>
        </p:txBody>
      </p:sp>
      <p:sp>
        <p:nvSpPr>
          <p:cNvPr id="4" name="Content Placeholder 3">
            <a:extLst>
              <a:ext uri="{FF2B5EF4-FFF2-40B4-BE49-F238E27FC236}">
                <a16:creationId xmlns:a16="http://schemas.microsoft.com/office/drawing/2014/main" id="{8B4798DA-BA83-FDB1-8B15-BFF9FF5AF33D}"/>
              </a:ext>
            </a:extLst>
          </p:cNvPr>
          <p:cNvSpPr>
            <a:spLocks noGrp="1"/>
          </p:cNvSpPr>
          <p:nvPr>
            <p:ph sz="quarter" idx="12"/>
          </p:nvPr>
        </p:nvSpPr>
        <p:spPr/>
        <p:txBody>
          <a:bodyPr/>
          <a:lstStyle/>
          <a:p>
            <a:pPr marL="0" indent="0">
              <a:buNone/>
            </a:pPr>
            <a:r>
              <a:rPr lang="nl-NL" b="1" dirty="0"/>
              <a:t>Er is niet iets als een standaard implementatietraject. Dat traject hangt af van allerlei factoren zoals de aard van de werkzaamheden die het bedrijf verricht, de omvang van het bedrijf, de mate waarin het bedrijf nu de NEN 3140 heeft geïmplementeerd en de mate waarin een cultuuromslag en een aanpassing van houding en gedrag nodig is.</a:t>
            </a:r>
          </a:p>
          <a:p>
            <a:pPr marL="0" indent="0">
              <a:buNone/>
            </a:pPr>
            <a:endParaRPr lang="nl-NL" dirty="0"/>
          </a:p>
        </p:txBody>
      </p:sp>
      <p:sp>
        <p:nvSpPr>
          <p:cNvPr id="5" name="TextBox 4">
            <a:extLst>
              <a:ext uri="{FF2B5EF4-FFF2-40B4-BE49-F238E27FC236}">
                <a16:creationId xmlns:a16="http://schemas.microsoft.com/office/drawing/2014/main" id="{6C65DE08-B387-BA01-2C8E-9E1EF2109703}"/>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29986571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35E802-869B-1604-1146-97573A471F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3AAE18-3AF0-B549-431D-3FAA89C3F95C}"/>
              </a:ext>
            </a:extLst>
          </p:cNvPr>
          <p:cNvSpPr>
            <a:spLocks noGrp="1"/>
          </p:cNvSpPr>
          <p:nvPr>
            <p:ph type="title"/>
          </p:nvPr>
        </p:nvSpPr>
        <p:spPr/>
        <p:txBody>
          <a:bodyPr/>
          <a:lstStyle/>
          <a:p>
            <a:r>
              <a:rPr lang="nl-NL" dirty="0"/>
              <a:t>Als de NEN 3140 juist helemaal geïmplementeerd is…</a:t>
            </a:r>
            <a:endParaRPr lang="en-NL" dirty="0"/>
          </a:p>
        </p:txBody>
      </p:sp>
      <p:sp>
        <p:nvSpPr>
          <p:cNvPr id="3" name="Footer Placeholder 2">
            <a:extLst>
              <a:ext uri="{FF2B5EF4-FFF2-40B4-BE49-F238E27FC236}">
                <a16:creationId xmlns:a16="http://schemas.microsoft.com/office/drawing/2014/main" id="{15573728-8C84-4FF7-3CA4-902369C662E4}"/>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4FC33B2A-6543-534D-1DC8-3909B0FC3B40}"/>
              </a:ext>
            </a:extLst>
          </p:cNvPr>
          <p:cNvSpPr>
            <a:spLocks noGrp="1"/>
          </p:cNvSpPr>
          <p:nvPr>
            <p:ph type="sldNum" sz="quarter" idx="11"/>
          </p:nvPr>
        </p:nvSpPr>
        <p:spPr/>
        <p:txBody>
          <a:bodyPr/>
          <a:lstStyle/>
          <a:p>
            <a:fld id="{E86285AD-AB3F-3543-A9B4-A6423111C7D1}" type="slidenum">
              <a:rPr lang="nl-NL" smtClean="0"/>
              <a:pPr/>
              <a:t>58</a:t>
            </a:fld>
            <a:endParaRPr lang="nl-NL" dirty="0"/>
          </a:p>
        </p:txBody>
      </p:sp>
      <p:sp>
        <p:nvSpPr>
          <p:cNvPr id="4" name="Content Placeholder 3">
            <a:extLst>
              <a:ext uri="{FF2B5EF4-FFF2-40B4-BE49-F238E27FC236}">
                <a16:creationId xmlns:a16="http://schemas.microsoft.com/office/drawing/2014/main" id="{B2E7D7BA-108F-A887-10F1-0F01F6F61A3C}"/>
              </a:ext>
            </a:extLst>
          </p:cNvPr>
          <p:cNvSpPr>
            <a:spLocks noGrp="1"/>
          </p:cNvSpPr>
          <p:nvPr>
            <p:ph sz="quarter" idx="12"/>
          </p:nvPr>
        </p:nvSpPr>
        <p:spPr/>
        <p:txBody>
          <a:bodyPr/>
          <a:lstStyle/>
          <a:p>
            <a:pPr>
              <a:buFont typeface="Wingdings" panose="05000000000000000000" pitchFamily="2" charset="2"/>
              <a:buChar char="§"/>
            </a:pPr>
            <a:r>
              <a:rPr lang="nl-NL" dirty="0"/>
              <a:t>Bestaande processen en procedures moeten zo nodig worden aangepast.</a:t>
            </a:r>
          </a:p>
          <a:p>
            <a:pPr>
              <a:buFont typeface="Wingdings" panose="05000000000000000000" pitchFamily="2" charset="2"/>
              <a:buChar char="§"/>
            </a:pPr>
            <a:r>
              <a:rPr lang="nl-NL" dirty="0" err="1"/>
              <a:t>WV’s</a:t>
            </a:r>
            <a:r>
              <a:rPr lang="nl-NL" dirty="0"/>
              <a:t> en </a:t>
            </a:r>
            <a:r>
              <a:rPr lang="nl-NL" dirty="0" err="1"/>
              <a:t>VP’s</a:t>
            </a:r>
            <a:r>
              <a:rPr lang="nl-NL" dirty="0"/>
              <a:t> moeten worden bijgeschoold in het </a:t>
            </a:r>
            <a:r>
              <a:rPr lang="nl-NL" dirty="0" err="1"/>
              <a:t>Vvw-ls</a:t>
            </a:r>
            <a:r>
              <a:rPr lang="nl-NL" dirty="0"/>
              <a:t>.</a:t>
            </a:r>
          </a:p>
          <a:p>
            <a:pPr>
              <a:buFont typeface="Wingdings" panose="05000000000000000000" pitchFamily="2" charset="2"/>
              <a:buChar char="§"/>
            </a:pPr>
            <a:endParaRPr lang="nl-NL" dirty="0"/>
          </a:p>
          <a:p>
            <a:pPr marL="0" indent="0">
              <a:buNone/>
            </a:pPr>
            <a:r>
              <a:rPr lang="nl-NL" dirty="0"/>
              <a:t>De verwachting is dat de overstap van NEN 3140 naar </a:t>
            </a:r>
            <a:r>
              <a:rPr lang="nl-NL" dirty="0" err="1"/>
              <a:t>Vvw-ls</a:t>
            </a:r>
            <a:r>
              <a:rPr lang="nl-NL" dirty="0"/>
              <a:t> een relatief kleine is vergeleken met de implementatie van de NEN 3140.</a:t>
            </a:r>
          </a:p>
          <a:p>
            <a:pPr marL="0" indent="0">
              <a:buNone/>
            </a:pPr>
            <a:endParaRPr lang="nl-NL" dirty="0"/>
          </a:p>
          <a:p>
            <a:pPr marL="0" indent="0">
              <a:buNone/>
            </a:pPr>
            <a:r>
              <a:rPr lang="nl-NL" dirty="0"/>
              <a:t>Het </a:t>
            </a:r>
            <a:r>
              <a:rPr lang="nl-NL" dirty="0" err="1"/>
              <a:t>Vvw-ls</a:t>
            </a:r>
            <a:r>
              <a:rPr lang="nl-NL" dirty="0"/>
              <a:t> zal met name de onderlinge relaties tussen opdrachtgever en opdrachtnemer en tussen bedrijven onderling verduidelijken en vereenvoudigen.</a:t>
            </a:r>
          </a:p>
          <a:p>
            <a:pPr marL="0" indent="0">
              <a:buNone/>
            </a:pPr>
            <a:r>
              <a:rPr lang="nl-NL" dirty="0"/>
              <a:t>Ook schept het </a:t>
            </a:r>
            <a:r>
              <a:rPr lang="nl-NL" dirty="0" err="1"/>
              <a:t>Vvw-ls</a:t>
            </a:r>
            <a:r>
              <a:rPr lang="nl-NL" dirty="0"/>
              <a:t> meer duidelijkheid over de keuze voor de wijze van uitvoering van werkzaamheden.</a:t>
            </a:r>
          </a:p>
        </p:txBody>
      </p:sp>
      <p:sp>
        <p:nvSpPr>
          <p:cNvPr id="5" name="TextBox 4">
            <a:extLst>
              <a:ext uri="{FF2B5EF4-FFF2-40B4-BE49-F238E27FC236}">
                <a16:creationId xmlns:a16="http://schemas.microsoft.com/office/drawing/2014/main" id="{26261CBF-6090-A49D-3977-AFB338D89D32}"/>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397839734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A48B4-55E5-1789-AF90-DC20D3156C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728C22-EF1F-860C-9C28-7151496B96D4}"/>
              </a:ext>
            </a:extLst>
          </p:cNvPr>
          <p:cNvSpPr>
            <a:spLocks noGrp="1"/>
          </p:cNvSpPr>
          <p:nvPr>
            <p:ph type="title"/>
          </p:nvPr>
        </p:nvSpPr>
        <p:spPr/>
        <p:txBody>
          <a:bodyPr/>
          <a:lstStyle/>
          <a:p>
            <a:r>
              <a:rPr lang="nl-NL" dirty="0"/>
              <a:t>Als de NEN 3140 nog helemaal niet geïmplementeerd is…</a:t>
            </a:r>
            <a:endParaRPr lang="en-NL" dirty="0"/>
          </a:p>
        </p:txBody>
      </p:sp>
      <p:sp>
        <p:nvSpPr>
          <p:cNvPr id="3" name="Footer Placeholder 2">
            <a:extLst>
              <a:ext uri="{FF2B5EF4-FFF2-40B4-BE49-F238E27FC236}">
                <a16:creationId xmlns:a16="http://schemas.microsoft.com/office/drawing/2014/main" id="{09A3D92B-6906-6FF5-B950-B3E179E1915C}"/>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D61E3762-8401-DEA9-0AFC-BEDE75D09E61}"/>
              </a:ext>
            </a:extLst>
          </p:cNvPr>
          <p:cNvSpPr>
            <a:spLocks noGrp="1"/>
          </p:cNvSpPr>
          <p:nvPr>
            <p:ph type="sldNum" sz="quarter" idx="11"/>
          </p:nvPr>
        </p:nvSpPr>
        <p:spPr/>
        <p:txBody>
          <a:bodyPr/>
          <a:lstStyle/>
          <a:p>
            <a:fld id="{E86285AD-AB3F-3543-A9B4-A6423111C7D1}" type="slidenum">
              <a:rPr lang="nl-NL" smtClean="0"/>
              <a:pPr/>
              <a:t>59</a:t>
            </a:fld>
            <a:endParaRPr lang="nl-NL" dirty="0"/>
          </a:p>
        </p:txBody>
      </p:sp>
      <p:sp>
        <p:nvSpPr>
          <p:cNvPr id="4" name="Content Placeholder 3">
            <a:extLst>
              <a:ext uri="{FF2B5EF4-FFF2-40B4-BE49-F238E27FC236}">
                <a16:creationId xmlns:a16="http://schemas.microsoft.com/office/drawing/2014/main" id="{52DA3F52-3699-A146-1684-62A2728E0111}"/>
              </a:ext>
            </a:extLst>
          </p:cNvPr>
          <p:cNvSpPr>
            <a:spLocks noGrp="1"/>
          </p:cNvSpPr>
          <p:nvPr>
            <p:ph sz="quarter" idx="12"/>
          </p:nvPr>
        </p:nvSpPr>
        <p:spPr/>
        <p:txBody>
          <a:bodyPr/>
          <a:lstStyle/>
          <a:p>
            <a:pPr>
              <a:buFont typeface="Wingdings" panose="05000000000000000000" pitchFamily="2" charset="2"/>
              <a:buChar char="§"/>
            </a:pPr>
            <a:r>
              <a:rPr lang="nl-NL" dirty="0"/>
              <a:t>Er moeten processen worden ingericht en procedures worden geschreven.</a:t>
            </a:r>
          </a:p>
          <a:p>
            <a:pPr>
              <a:buFont typeface="Wingdings" panose="05000000000000000000" pitchFamily="2" charset="2"/>
              <a:buChar char="§"/>
            </a:pPr>
            <a:r>
              <a:rPr lang="nl-NL" dirty="0"/>
              <a:t>Personeel moet worden opgeleid en aangewezen en worden voorzien van de juiste middelen.</a:t>
            </a:r>
          </a:p>
          <a:p>
            <a:pPr>
              <a:buFont typeface="Wingdings" panose="05000000000000000000" pitchFamily="2" charset="2"/>
              <a:buChar char="§"/>
            </a:pPr>
            <a:endParaRPr lang="nl-NL" dirty="0"/>
          </a:p>
          <a:p>
            <a:pPr marL="0" indent="0">
              <a:buNone/>
            </a:pPr>
            <a:r>
              <a:rPr lang="nl-NL" dirty="0"/>
              <a:t>Het </a:t>
            </a:r>
            <a:r>
              <a:rPr lang="nl-NL" dirty="0" err="1"/>
              <a:t>Vvw-ls</a:t>
            </a:r>
            <a:r>
              <a:rPr lang="nl-NL" dirty="0"/>
              <a:t> kent duidelijkere </a:t>
            </a:r>
            <a:r>
              <a:rPr lang="nl-NL" dirty="0" err="1"/>
              <a:t>spoorspecifieke</a:t>
            </a:r>
            <a:r>
              <a:rPr lang="nl-NL" dirty="0"/>
              <a:t> processen en procedures dan de NEN 3140.</a:t>
            </a:r>
          </a:p>
          <a:p>
            <a:pPr marL="0" indent="0">
              <a:buNone/>
            </a:pPr>
            <a:endParaRPr lang="nl-NL" dirty="0"/>
          </a:p>
        </p:txBody>
      </p:sp>
      <p:sp>
        <p:nvSpPr>
          <p:cNvPr id="5" name="TextBox 4">
            <a:extLst>
              <a:ext uri="{FF2B5EF4-FFF2-40B4-BE49-F238E27FC236}">
                <a16:creationId xmlns:a16="http://schemas.microsoft.com/office/drawing/2014/main" id="{F0AF5212-0D5F-5199-C1CD-CC684F1DDF93}"/>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041242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C6C4E-96E2-426B-B215-2044294D50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7B397C-360C-B85F-4817-673333A68BA2}"/>
              </a:ext>
            </a:extLst>
          </p:cNvPr>
          <p:cNvSpPr>
            <a:spLocks noGrp="1"/>
          </p:cNvSpPr>
          <p:nvPr>
            <p:ph type="title"/>
          </p:nvPr>
        </p:nvSpPr>
        <p:spPr/>
        <p:txBody>
          <a:bodyPr/>
          <a:lstStyle/>
          <a:p>
            <a:r>
              <a:rPr lang="nl-NL" dirty="0"/>
              <a:t>Implementatiedatum</a:t>
            </a:r>
            <a:endParaRPr lang="en-NL" dirty="0"/>
          </a:p>
        </p:txBody>
      </p:sp>
      <p:sp>
        <p:nvSpPr>
          <p:cNvPr id="3" name="Footer Placeholder 2">
            <a:extLst>
              <a:ext uri="{FF2B5EF4-FFF2-40B4-BE49-F238E27FC236}">
                <a16:creationId xmlns:a16="http://schemas.microsoft.com/office/drawing/2014/main" id="{F3709367-B7D7-668D-E7A7-6DE633A18ACE}"/>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78891C4A-E2F3-1A8E-0A9A-F0DA4F129C9D}"/>
              </a:ext>
            </a:extLst>
          </p:cNvPr>
          <p:cNvSpPr>
            <a:spLocks noGrp="1"/>
          </p:cNvSpPr>
          <p:nvPr>
            <p:ph type="sldNum" sz="quarter" idx="11"/>
          </p:nvPr>
        </p:nvSpPr>
        <p:spPr/>
        <p:txBody>
          <a:bodyPr/>
          <a:lstStyle/>
          <a:p>
            <a:fld id="{E86285AD-AB3F-3543-A9B4-A6423111C7D1}" type="slidenum">
              <a:rPr lang="nl-NL" smtClean="0"/>
              <a:pPr/>
              <a:t>60</a:t>
            </a:fld>
            <a:endParaRPr lang="nl-NL" dirty="0"/>
          </a:p>
        </p:txBody>
      </p:sp>
      <p:sp>
        <p:nvSpPr>
          <p:cNvPr id="4" name="Content Placeholder 3">
            <a:extLst>
              <a:ext uri="{FF2B5EF4-FFF2-40B4-BE49-F238E27FC236}">
                <a16:creationId xmlns:a16="http://schemas.microsoft.com/office/drawing/2014/main" id="{B28A47A0-C3FD-1233-FD01-47731C44F1B4}"/>
              </a:ext>
            </a:extLst>
          </p:cNvPr>
          <p:cNvSpPr>
            <a:spLocks noGrp="1"/>
          </p:cNvSpPr>
          <p:nvPr>
            <p:ph sz="quarter" idx="12"/>
          </p:nvPr>
        </p:nvSpPr>
        <p:spPr/>
        <p:txBody>
          <a:bodyPr/>
          <a:lstStyle/>
          <a:p>
            <a:pPr marL="0" indent="0">
              <a:buNone/>
            </a:pPr>
            <a:endParaRPr lang="nl-NL" dirty="0"/>
          </a:p>
          <a:p>
            <a:pPr marL="0" indent="0">
              <a:buNone/>
            </a:pPr>
            <a:r>
              <a:rPr lang="nl-NL" dirty="0"/>
              <a:t>De implementatiedatum voor het Vvw-ls is door de Werkkamers Arbocatalogus en </a:t>
            </a:r>
            <a:r>
              <a:rPr lang="nl-NL"/>
              <a:t>Laag-spanning</a:t>
            </a:r>
            <a:r>
              <a:rPr lang="nl-NL" dirty="0"/>
              <a:t> van Railalert vastgesteld op 1 juli 2025. We zijn in overleg met de NLA over de definitieve datum.</a:t>
            </a:r>
          </a:p>
          <a:p>
            <a:pPr marL="0" indent="0">
              <a:buNone/>
            </a:pPr>
            <a:endParaRPr lang="nl-NL" sz="2000" b="1" dirty="0">
              <a:solidFill>
                <a:srgbClr val="EC6608"/>
              </a:solidFill>
            </a:endParaRPr>
          </a:p>
          <a:p>
            <a:pPr marL="0" indent="0" algn="ctr">
              <a:buNone/>
            </a:pPr>
            <a:endParaRPr lang="nl-NL" sz="2800" b="1" dirty="0">
              <a:solidFill>
                <a:srgbClr val="EC6608"/>
              </a:solidFill>
            </a:endParaRPr>
          </a:p>
        </p:txBody>
      </p:sp>
      <p:sp>
        <p:nvSpPr>
          <p:cNvPr id="5" name="TextBox 4">
            <a:extLst>
              <a:ext uri="{FF2B5EF4-FFF2-40B4-BE49-F238E27FC236}">
                <a16:creationId xmlns:a16="http://schemas.microsoft.com/office/drawing/2014/main" id="{60DB8FE5-FDFF-8415-5598-95B6419D0089}"/>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32596343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15BDD-7A0B-BDA3-539C-CDC5A6A0CA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E5BABE-2BB0-7E79-9DA8-D2FBC4F0BA41}"/>
              </a:ext>
            </a:extLst>
          </p:cNvPr>
          <p:cNvSpPr>
            <a:spLocks noGrp="1"/>
          </p:cNvSpPr>
          <p:nvPr>
            <p:ph type="title"/>
          </p:nvPr>
        </p:nvSpPr>
        <p:spPr/>
        <p:txBody>
          <a:bodyPr/>
          <a:lstStyle/>
          <a:p>
            <a:r>
              <a:rPr lang="nl-NL" dirty="0"/>
              <a:t>Vragen, opmerkingen, verbetervoorstellen…</a:t>
            </a:r>
            <a:endParaRPr lang="en-NL" dirty="0"/>
          </a:p>
        </p:txBody>
      </p:sp>
      <p:sp>
        <p:nvSpPr>
          <p:cNvPr id="3" name="Footer Placeholder 2">
            <a:extLst>
              <a:ext uri="{FF2B5EF4-FFF2-40B4-BE49-F238E27FC236}">
                <a16:creationId xmlns:a16="http://schemas.microsoft.com/office/drawing/2014/main" id="{2D10405F-9929-DE02-E441-BCE2643F13B3}"/>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p:txBody>
      </p:sp>
      <p:sp>
        <p:nvSpPr>
          <p:cNvPr id="7" name="Slide Number Placeholder 6">
            <a:extLst>
              <a:ext uri="{FF2B5EF4-FFF2-40B4-BE49-F238E27FC236}">
                <a16:creationId xmlns:a16="http://schemas.microsoft.com/office/drawing/2014/main" id="{41A3672B-2D55-5842-F485-935DF43EB4D6}"/>
              </a:ext>
            </a:extLst>
          </p:cNvPr>
          <p:cNvSpPr>
            <a:spLocks noGrp="1"/>
          </p:cNvSpPr>
          <p:nvPr>
            <p:ph type="sldNum" sz="quarter" idx="11"/>
          </p:nvPr>
        </p:nvSpPr>
        <p:spPr/>
        <p:txBody>
          <a:bodyPr/>
          <a:lstStyle/>
          <a:p>
            <a:fld id="{E86285AD-AB3F-3543-A9B4-A6423111C7D1}" type="slidenum">
              <a:rPr lang="nl-NL" smtClean="0"/>
              <a:pPr/>
              <a:t>61</a:t>
            </a:fld>
            <a:endParaRPr lang="nl-NL" dirty="0"/>
          </a:p>
        </p:txBody>
      </p:sp>
      <p:sp>
        <p:nvSpPr>
          <p:cNvPr id="4" name="Content Placeholder 3">
            <a:extLst>
              <a:ext uri="{FF2B5EF4-FFF2-40B4-BE49-F238E27FC236}">
                <a16:creationId xmlns:a16="http://schemas.microsoft.com/office/drawing/2014/main" id="{B2DD78E4-CD22-18F5-FC83-5C6ED075EB56}"/>
              </a:ext>
            </a:extLst>
          </p:cNvPr>
          <p:cNvSpPr>
            <a:spLocks noGrp="1"/>
          </p:cNvSpPr>
          <p:nvPr>
            <p:ph sz="quarter" idx="12"/>
          </p:nvPr>
        </p:nvSpPr>
        <p:spPr/>
        <p:txBody>
          <a:bodyPr/>
          <a:lstStyle/>
          <a:p>
            <a:pPr>
              <a:buFont typeface="Wingdings" panose="05000000000000000000" pitchFamily="2" charset="2"/>
              <a:buChar char="§"/>
            </a:pPr>
            <a:r>
              <a:rPr lang="nl-NL" dirty="0"/>
              <a:t>Op railalert.nl zal een lijst worden bijgehouden met </a:t>
            </a:r>
            <a:r>
              <a:rPr lang="nl-NL" dirty="0" err="1"/>
              <a:t>Veelgestelde</a:t>
            </a:r>
            <a:r>
              <a:rPr lang="nl-NL" dirty="0"/>
              <a:t> Vragen.</a:t>
            </a:r>
          </a:p>
          <a:p>
            <a:pPr>
              <a:buFont typeface="Wingdings" panose="05000000000000000000" pitchFamily="2" charset="2"/>
              <a:buChar char="§"/>
            </a:pPr>
            <a:r>
              <a:rPr lang="nl-NL" dirty="0"/>
              <a:t>Er wordt gewerkt aan standaardpresentaties, die als basis bedrijfsspecifieke presentaties gebruikt kunnen worden.</a:t>
            </a:r>
          </a:p>
          <a:p>
            <a:pPr>
              <a:buFont typeface="Wingdings" panose="05000000000000000000" pitchFamily="2" charset="2"/>
              <a:buChar char="§"/>
            </a:pPr>
            <a:r>
              <a:rPr lang="nl-NL" dirty="0"/>
              <a:t>Voor alle vragen, opmerkingen, verbetervoorstellen:</a:t>
            </a:r>
          </a:p>
          <a:p>
            <a:pPr marL="0" indent="0">
              <a:buNone/>
            </a:pPr>
            <a:r>
              <a:rPr lang="nl-NL" sz="2400" b="1" dirty="0">
                <a:solidFill>
                  <a:srgbClr val="EC6608"/>
                </a:solidFill>
              </a:rPr>
              <a:t>   laagspanning@</a:t>
            </a:r>
            <a:r>
              <a:rPr lang="nl-NL" sz="2000" b="1" dirty="0">
                <a:solidFill>
                  <a:srgbClr val="EC6608"/>
                </a:solidFill>
              </a:rPr>
              <a:t>railalert</a:t>
            </a:r>
            <a:r>
              <a:rPr lang="nl-NL" sz="2400" b="1" dirty="0">
                <a:solidFill>
                  <a:srgbClr val="EC6608"/>
                </a:solidFill>
              </a:rPr>
              <a:t>.nl</a:t>
            </a:r>
          </a:p>
        </p:txBody>
      </p:sp>
      <p:sp>
        <p:nvSpPr>
          <p:cNvPr id="5" name="TextBox 4">
            <a:extLst>
              <a:ext uri="{FF2B5EF4-FFF2-40B4-BE49-F238E27FC236}">
                <a16:creationId xmlns:a16="http://schemas.microsoft.com/office/drawing/2014/main" id="{31FA40FB-C609-7BB4-2256-AAD401E1FDE2}"/>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110686890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7435F-ED66-4548-82DD-77A9BB05C768}"/>
              </a:ext>
            </a:extLst>
          </p:cNvPr>
          <p:cNvSpPr>
            <a:spLocks noGrp="1"/>
          </p:cNvSpPr>
          <p:nvPr>
            <p:ph type="title"/>
          </p:nvPr>
        </p:nvSpPr>
        <p:spPr/>
        <p:txBody>
          <a:bodyPr/>
          <a:lstStyle/>
          <a:p>
            <a:r>
              <a:rPr lang="en-GB" dirty="0"/>
              <a:t>Disclaimer</a:t>
            </a:r>
            <a:endParaRPr lang="en-NL" dirty="0"/>
          </a:p>
        </p:txBody>
      </p:sp>
      <p:sp>
        <p:nvSpPr>
          <p:cNvPr id="3" name="Footer Placeholder 2">
            <a:extLst>
              <a:ext uri="{FF2B5EF4-FFF2-40B4-BE49-F238E27FC236}">
                <a16:creationId xmlns:a16="http://schemas.microsoft.com/office/drawing/2014/main" id="{5E9B942D-FF4B-7B47-A03C-54E8780113AE}"/>
              </a:ext>
            </a:extLst>
          </p:cNvPr>
          <p:cNvSpPr>
            <a:spLocks noGrp="1"/>
          </p:cNvSpPr>
          <p:nvPr>
            <p:ph type="ftr" sz="quarter" idx="10"/>
          </p:nvPr>
        </p:nvSpPr>
        <p:spPr/>
        <p:txBody>
          <a:bodyPr/>
          <a:lstStyle/>
          <a:p>
            <a:r>
              <a:rPr lang="nl-NL" dirty="0"/>
              <a:t>Branchebijeenkomst </a:t>
            </a:r>
            <a:r>
              <a:rPr lang="nl-NL" dirty="0" err="1"/>
              <a:t>Vvw-ls</a:t>
            </a:r>
            <a:r>
              <a:rPr lang="nl-NL" dirty="0"/>
              <a:t>| 16 april 2025</a:t>
            </a:r>
          </a:p>
          <a:p>
            <a:endParaRPr lang="nl-NL" dirty="0"/>
          </a:p>
        </p:txBody>
      </p:sp>
      <p:sp>
        <p:nvSpPr>
          <p:cNvPr id="7" name="Slide Number Placeholder 6">
            <a:extLst>
              <a:ext uri="{FF2B5EF4-FFF2-40B4-BE49-F238E27FC236}">
                <a16:creationId xmlns:a16="http://schemas.microsoft.com/office/drawing/2014/main" id="{3987E850-AD98-2F44-B755-D28F0949FEAC}"/>
              </a:ext>
            </a:extLst>
          </p:cNvPr>
          <p:cNvSpPr>
            <a:spLocks noGrp="1"/>
          </p:cNvSpPr>
          <p:nvPr>
            <p:ph type="sldNum" sz="quarter" idx="11"/>
          </p:nvPr>
        </p:nvSpPr>
        <p:spPr/>
        <p:txBody>
          <a:bodyPr/>
          <a:lstStyle/>
          <a:p>
            <a:fld id="{E86285AD-AB3F-3543-A9B4-A6423111C7D1}" type="slidenum">
              <a:rPr lang="nl-NL" smtClean="0"/>
              <a:pPr/>
              <a:t>62</a:t>
            </a:fld>
            <a:endParaRPr lang="nl-NL" dirty="0"/>
          </a:p>
        </p:txBody>
      </p:sp>
      <p:sp>
        <p:nvSpPr>
          <p:cNvPr id="4" name="Content Placeholder 3">
            <a:extLst>
              <a:ext uri="{FF2B5EF4-FFF2-40B4-BE49-F238E27FC236}">
                <a16:creationId xmlns:a16="http://schemas.microsoft.com/office/drawing/2014/main" id="{FEC5FA70-F67B-FD4C-9977-E013BEE86E3F}"/>
              </a:ext>
            </a:extLst>
          </p:cNvPr>
          <p:cNvSpPr>
            <a:spLocks noGrp="1"/>
          </p:cNvSpPr>
          <p:nvPr>
            <p:ph sz="quarter" idx="12"/>
          </p:nvPr>
        </p:nvSpPr>
        <p:spPr/>
        <p:txBody>
          <a:bodyPr/>
          <a:lstStyle/>
          <a:p>
            <a:pPr marL="0" indent="0">
              <a:buNone/>
            </a:pPr>
            <a:r>
              <a:rPr lang="nl-NL" dirty="0"/>
              <a:t>Deze presentatie is gebaseerd op versie 1.0 van het Voorschrift Veilig Werken aan Laagspanningsinstallaties (</a:t>
            </a:r>
            <a:r>
              <a:rPr lang="nl-NL" dirty="0" err="1"/>
              <a:t>Vvw-ls</a:t>
            </a:r>
            <a:r>
              <a:rPr lang="nl-NL" dirty="0"/>
              <a:t>), dat is opgenomen in de Arbocatalogus Spoor [ook bekend als de Arbocatalogus Spoor(t) en Arbocatalogus Railinfra]. De presentatie is bedoeld als een introductie en bevat de belangrijkste aspecten van het </a:t>
            </a:r>
            <a:r>
              <a:rPr lang="nl-NL" dirty="0" err="1"/>
              <a:t>Vvw-ls</a:t>
            </a:r>
            <a:r>
              <a:rPr lang="nl-NL" dirty="0"/>
              <a:t> maar is geen complete opsomming. Aan deze presentatie kunnen geen rechten worden ontleend.</a:t>
            </a:r>
          </a:p>
          <a:p>
            <a:pPr marL="0" indent="0">
              <a:buNone/>
            </a:pPr>
            <a:endParaRPr lang="nl-NL" dirty="0">
              <a:solidFill>
                <a:srgbClr val="2F1351"/>
              </a:solidFill>
            </a:endParaRPr>
          </a:p>
          <a:p>
            <a:pPr marL="0" indent="0">
              <a:buNone/>
            </a:pPr>
            <a:r>
              <a:rPr lang="nl-NL" dirty="0">
                <a:solidFill>
                  <a:srgbClr val="2F1351"/>
                </a:solidFill>
              </a:rPr>
              <a:t>De afbeeldingen met de gevarenzone zijn aangeleverd door </a:t>
            </a:r>
            <a:r>
              <a:rPr lang="nl-NL" dirty="0" err="1">
                <a:solidFill>
                  <a:srgbClr val="2F1351"/>
                </a:solidFill>
              </a:rPr>
              <a:t>Strukton</a:t>
            </a:r>
            <a:r>
              <a:rPr lang="nl-NL" dirty="0">
                <a:solidFill>
                  <a:srgbClr val="2F1351"/>
                </a:solidFill>
              </a:rPr>
              <a:t> Rail. Deze mogen worden gebruikt door andere organisaties mits de bron vermeld wordt.</a:t>
            </a:r>
          </a:p>
          <a:p>
            <a:pPr marL="0" indent="0">
              <a:buNone/>
            </a:pPr>
            <a:endParaRPr lang="nl-NL" dirty="0"/>
          </a:p>
          <a:p>
            <a:pPr marL="0" indent="0">
              <a:buNone/>
            </a:pPr>
            <a:endParaRPr lang="nl-NL" dirty="0"/>
          </a:p>
          <a:p>
            <a:pPr marL="0" indent="0">
              <a:buNone/>
            </a:pPr>
            <a:endParaRPr lang="nl-NL" dirty="0"/>
          </a:p>
          <a:p>
            <a:pPr marL="0" indent="0">
              <a:buNone/>
            </a:pPr>
            <a:endParaRPr lang="nl-NL" dirty="0"/>
          </a:p>
        </p:txBody>
      </p:sp>
      <p:sp>
        <p:nvSpPr>
          <p:cNvPr id="5" name="TextBox 4">
            <a:extLst>
              <a:ext uri="{FF2B5EF4-FFF2-40B4-BE49-F238E27FC236}">
                <a16:creationId xmlns:a16="http://schemas.microsoft.com/office/drawing/2014/main" id="{6BFED398-4525-B745-88BB-AC33F598C8DA}"/>
              </a:ext>
            </a:extLst>
          </p:cNvPr>
          <p:cNvSpPr txBox="1"/>
          <p:nvPr/>
        </p:nvSpPr>
        <p:spPr>
          <a:xfrm>
            <a:off x="2137637" y="1853023"/>
            <a:ext cx="184731" cy="369332"/>
          </a:xfrm>
          <a:prstGeom prst="rect">
            <a:avLst/>
          </a:prstGeom>
          <a:noFill/>
        </p:spPr>
        <p:txBody>
          <a:bodyPr wrap="none" rtlCol="0">
            <a:spAutoFit/>
          </a:bodyPr>
          <a:lstStyle/>
          <a:p>
            <a:endParaRPr lang="en-NL" dirty="0"/>
          </a:p>
        </p:txBody>
      </p:sp>
    </p:spTree>
    <p:extLst>
      <p:ext uri="{BB962C8B-B14F-4D97-AF65-F5344CB8AC3E}">
        <p14:creationId xmlns:p14="http://schemas.microsoft.com/office/powerpoint/2010/main" val="280420993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1809041"/>
      </p:ext>
    </p:extLst>
  </p:cSld>
  <p:clrMapOvr>
    <a:masterClrMapping/>
  </p:clrMapOvr>
</p:sld>
</file>

<file path=ppt/theme/theme1.xml><?xml version="1.0" encoding="utf-8"?>
<a:theme xmlns:a="http://schemas.openxmlformats.org/drawingml/2006/main" name="Titel">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E65540F5-C8A3-4E6B-A329-53E92D6BBCDE}"/>
    </a:ext>
  </a:extLst>
</a:theme>
</file>

<file path=ppt/theme/theme2.xml><?xml version="1.0" encoding="utf-8"?>
<a:theme xmlns:a="http://schemas.openxmlformats.org/drawingml/2006/main" name="Basis slides">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7C464D95-30C9-475B-966F-21B9E8DEC4D5}"/>
    </a:ext>
  </a:extLst>
</a:theme>
</file>

<file path=ppt/theme/theme3.xml><?xml version="1.0" encoding="utf-8"?>
<a:theme xmlns:a="http://schemas.openxmlformats.org/drawingml/2006/main" name="Afsluiting">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7C464D95-30C9-475B-966F-21B9E8DEC4D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4317</TotalTime>
  <Words>4529</Words>
  <Application>Microsoft Office PowerPoint</Application>
  <PresentationFormat>Aangepast</PresentationFormat>
  <Paragraphs>578</Paragraphs>
  <Slides>63</Slides>
  <Notes>2</Notes>
  <HiddenSlides>1</HiddenSlides>
  <MMClips>0</MMClips>
  <ScaleCrop>false</ScaleCrop>
  <HeadingPairs>
    <vt:vector size="6" baseType="variant">
      <vt:variant>
        <vt:lpstr>Gebruikte lettertypen</vt:lpstr>
      </vt:variant>
      <vt:variant>
        <vt:i4>4</vt:i4>
      </vt:variant>
      <vt:variant>
        <vt:lpstr>Thema</vt:lpstr>
      </vt:variant>
      <vt:variant>
        <vt:i4>3</vt:i4>
      </vt:variant>
      <vt:variant>
        <vt:lpstr>Diatitels</vt:lpstr>
      </vt:variant>
      <vt:variant>
        <vt:i4>63</vt:i4>
      </vt:variant>
    </vt:vector>
  </HeadingPairs>
  <TitlesOfParts>
    <vt:vector size="70" baseType="lpstr">
      <vt:lpstr>Arial</vt:lpstr>
      <vt:lpstr>Calibri</vt:lpstr>
      <vt:lpstr>Segoe UI</vt:lpstr>
      <vt:lpstr>Wingdings</vt:lpstr>
      <vt:lpstr>Titel</vt:lpstr>
      <vt:lpstr>Basis slides</vt:lpstr>
      <vt:lpstr>Afsluiting</vt:lpstr>
      <vt:lpstr>Voorschrift Veilig Werken aan Laagspanning</vt:lpstr>
      <vt:lpstr>Programma</vt:lpstr>
      <vt:lpstr>Opening</vt:lpstr>
      <vt:lpstr>Inleiding</vt:lpstr>
      <vt:lpstr>De verwachtingen temperen…</vt:lpstr>
      <vt:lpstr>Korte geschiedenis</vt:lpstr>
      <vt:lpstr>Huidige situatie: NEN 3140</vt:lpstr>
      <vt:lpstr>Bedrijfsvoering</vt:lpstr>
      <vt:lpstr>Relatie met wetgeving, normen en arbocatalogus</vt:lpstr>
      <vt:lpstr>Spoorspecifiek</vt:lpstr>
      <vt:lpstr>Veilige installaties</vt:lpstr>
      <vt:lpstr>Plaats van het Vvw-ls</vt:lpstr>
      <vt:lpstr>Wie worden er blij van het Vvw-ls?</vt:lpstr>
      <vt:lpstr>Begrippen</vt:lpstr>
      <vt:lpstr>Vooraf: een paar begrippen</vt:lpstr>
      <vt:lpstr>Vooraf: nog een paar begrippen</vt:lpstr>
      <vt:lpstr>Vooraf: en nog een paar begrippen</vt:lpstr>
      <vt:lpstr>Gevarenzone</vt:lpstr>
      <vt:lpstr>Functionarissen in het Vvw-ls</vt:lpstr>
      <vt:lpstr>Functionarissen in het Vvw-ls (2)</vt:lpstr>
      <vt:lpstr>Installatieverantwoordelijkheid</vt:lpstr>
      <vt:lpstr>Veilig werken aan spoorse laagspanningsinstallaties</vt:lpstr>
      <vt:lpstr>Spanningsloos werken</vt:lpstr>
      <vt:lpstr>Spanningsvrij werken</vt:lpstr>
      <vt:lpstr>Werken op veilige afstand</vt:lpstr>
      <vt:lpstr>Werken onder spanning</vt:lpstr>
      <vt:lpstr>Werken onder spanning (2)</vt:lpstr>
      <vt:lpstr>Middelen</vt:lpstr>
      <vt:lpstr>Extra Lage Spanning</vt:lpstr>
      <vt:lpstr>Arbeidshygiënische strategie en dringende noodzaak</vt:lpstr>
      <vt:lpstr>Arbeidshygiënische strategie (AHS)</vt:lpstr>
      <vt:lpstr>Arbeidshygiënische strategie (2)</vt:lpstr>
      <vt:lpstr>Dringende noodzaak bij werken onder spanning</vt:lpstr>
      <vt:lpstr>Werken onder spanning tijdens storingsherstel</vt:lpstr>
      <vt:lpstr>Werken onder spanning tijdens gepland onderhoud of projecten</vt:lpstr>
      <vt:lpstr>Organisatie</vt:lpstr>
      <vt:lpstr>Betrokkenen</vt:lpstr>
      <vt:lpstr>Betrokkenen</vt:lpstr>
      <vt:lpstr>Operationeel Installatieverantwoordelijke (O-IV)</vt:lpstr>
      <vt:lpstr>Operationeel Installatieverantwoordelijke als aanspreekpunt</vt:lpstr>
      <vt:lpstr>Rol van de O-IV bij gebreken en afwijkingen</vt:lpstr>
      <vt:lpstr>Installatieverantwoordelijkheid</vt:lpstr>
      <vt:lpstr>Werkverantwoordelijke (WV)</vt:lpstr>
      <vt:lpstr>Werkverantwoordelijke: voorbereiding werkzaamheden</vt:lpstr>
      <vt:lpstr>Werkverantwoordelijke: uitvoering werkzaamheden</vt:lpstr>
      <vt:lpstr>Relatie O-IV en WV</vt:lpstr>
      <vt:lpstr>Vakbekwaam Persoon (VP)</vt:lpstr>
      <vt:lpstr>Voldoende Onderricht Persoon (VOP)</vt:lpstr>
      <vt:lpstr>Leken, jeugdigen en leerlingen</vt:lpstr>
      <vt:lpstr>Aanwijzen</vt:lpstr>
      <vt:lpstr>Afbakening tussen opdrachtgever en onderhoudsaannemer</vt:lpstr>
      <vt:lpstr>Afbakening tussen opdrachtgever en projectaannemer</vt:lpstr>
      <vt:lpstr>Elektrotechnisch werkplan voor projecten</vt:lpstr>
      <vt:lpstr>Elektrotechnisch werkplan voor onderhoud en storingsherstel</vt:lpstr>
      <vt:lpstr>Veiligheidswerkinstructies (VWI’s)</vt:lpstr>
      <vt:lpstr>Implementatie</vt:lpstr>
      <vt:lpstr>Implementatie</vt:lpstr>
      <vt:lpstr>Als de NEN 3140 juist helemaal geïmplementeerd is…</vt:lpstr>
      <vt:lpstr>Als de NEN 3140 nog helemaal niet geïmplementeerd is…</vt:lpstr>
      <vt:lpstr>Implementatiedatum</vt:lpstr>
      <vt:lpstr>Vragen, opmerkingen, verbetervoorstellen…</vt:lpstr>
      <vt:lpstr>Disclaimer</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Voor een erg lange title  zijn er twee regels beschikbaar</dc:title>
  <dc:creator>Peter Kraaijeveld</dc:creator>
  <cp:lastModifiedBy>Marcel Edwards</cp:lastModifiedBy>
  <cp:revision>26</cp:revision>
  <dcterms:created xsi:type="dcterms:W3CDTF">2022-05-01T17:52:12Z</dcterms:created>
  <dcterms:modified xsi:type="dcterms:W3CDTF">2025-05-06T09:06:35Z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4e57bac-d225-40fb-8a9e-62b5be587a96_Enabled">
    <vt:lpwstr>true</vt:lpwstr>
  </property>
  <property fmtid="{D5CDD505-2E9C-101B-9397-08002B2CF9AE}" pid="3" name="MSIP_Label_24e57bac-d225-40fb-8a9e-62b5be587a96_SetDate">
    <vt:lpwstr>2025-03-31T11:36:03Z</vt:lpwstr>
  </property>
  <property fmtid="{D5CDD505-2E9C-101B-9397-08002B2CF9AE}" pid="4" name="MSIP_Label_24e57bac-d225-40fb-8a9e-62b5be587a96_Method">
    <vt:lpwstr>Standard</vt:lpwstr>
  </property>
  <property fmtid="{D5CDD505-2E9C-101B-9397-08002B2CF9AE}" pid="5" name="MSIP_Label_24e57bac-d225-40fb-8a9e-62b5be587a96_Name">
    <vt:lpwstr>Internal</vt:lpwstr>
  </property>
  <property fmtid="{D5CDD505-2E9C-101B-9397-08002B2CF9AE}" pid="6" name="MSIP_Label_24e57bac-d225-40fb-8a9e-62b5be587a96_SiteId">
    <vt:lpwstr>a398fcff-8d2b-4930-a7f7-e1c99a108d77</vt:lpwstr>
  </property>
  <property fmtid="{D5CDD505-2E9C-101B-9397-08002B2CF9AE}" pid="7" name="MSIP_Label_24e57bac-d225-40fb-8a9e-62b5be587a96_ActionId">
    <vt:lpwstr>505274e3-4408-4941-bab6-2c7e43301180</vt:lpwstr>
  </property>
  <property fmtid="{D5CDD505-2E9C-101B-9397-08002B2CF9AE}" pid="8" name="MSIP_Label_24e57bac-d225-40fb-8a9e-62b5be587a96_ContentBits">
    <vt:lpwstr>0</vt:lpwstr>
  </property>
  <property fmtid="{D5CDD505-2E9C-101B-9397-08002B2CF9AE}" pid="9" name="MSIP_Label_24e57bac-d225-40fb-8a9e-62b5be587a96_Tag">
    <vt:lpwstr>10, 3, 0, 1</vt:lpwstr>
  </property>
</Properties>
</file>