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72" r:id="rId2"/>
    <p:sldMasterId id="2147483693" r:id="rId3"/>
  </p:sldMasterIdLst>
  <p:notesMasterIdLst>
    <p:notesMasterId r:id="rId12"/>
  </p:notesMasterIdLst>
  <p:sldIdLst>
    <p:sldId id="267" r:id="rId4"/>
    <p:sldId id="259" r:id="rId5"/>
    <p:sldId id="272" r:id="rId6"/>
    <p:sldId id="275" r:id="rId7"/>
    <p:sldId id="266" r:id="rId8"/>
    <p:sldId id="268" r:id="rId9"/>
    <p:sldId id="274" r:id="rId10"/>
    <p:sldId id="260" r:id="rId11"/>
  </p:sldIdLst>
  <p:sldSz cx="9144000" cy="51450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F7591BC-88E1-3C62-2791-9593FA1C7938}" name="K.A. (Koen) van den Berg" initials="Kv" userId="S::k.vandenberg@railalert.nl::b7bb5ee2-b1b7-44fa-9320-30b8ebf68b54"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6995" autoAdjust="0"/>
    <p:restoredTop sz="96327"/>
  </p:normalViewPr>
  <p:slideViewPr>
    <p:cSldViewPr snapToGrid="0" snapToObjects="1">
      <p:cViewPr varScale="1">
        <p:scale>
          <a:sx n="228" d="100"/>
          <a:sy n="228" d="100"/>
        </p:scale>
        <p:origin x="2994"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notesMaster" Target="notesMasters/notesMaster1.xml"/><Relationship Id="rId17" Type="http://schemas.microsoft.com/office/2018/10/relationships/authors" Target="authors.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theme" Target="theme/theme1.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NL"/>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7597A8-AB83-654A-A02C-20B0CB2A1E43}" type="datetimeFigureOut">
              <a:rPr lang="en-NL" smtClean="0"/>
              <a:t>14/04/2025</a:t>
            </a:fld>
            <a:endParaRPr lang="en-NL"/>
          </a:p>
        </p:txBody>
      </p:sp>
      <p:sp>
        <p:nvSpPr>
          <p:cNvPr id="4" name="Slide Image Placeholder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en-NL"/>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NL"/>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NL"/>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70F6FC-1D75-A94E-BD7C-E5E2DC9787D2}" type="slidenum">
              <a:rPr lang="en-NL" smtClean="0"/>
              <a:t>‹nr.›</a:t>
            </a:fld>
            <a:endParaRPr lang="en-NL"/>
          </a:p>
        </p:txBody>
      </p:sp>
    </p:spTree>
    <p:extLst>
      <p:ext uri="{BB962C8B-B14F-4D97-AF65-F5344CB8AC3E}">
        <p14:creationId xmlns:p14="http://schemas.microsoft.com/office/powerpoint/2010/main" val="189892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 slid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B92903C-DED1-7760-9E94-0CCC4E65FE55}"/>
              </a:ext>
            </a:extLst>
          </p:cNvPr>
          <p:cNvSpPr/>
          <p:nvPr userDrawn="1"/>
        </p:nvSpPr>
        <p:spPr>
          <a:xfrm>
            <a:off x="0" y="2574378"/>
            <a:ext cx="9144000" cy="13583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6" name="Picture Placeholder 5">
            <a:extLst>
              <a:ext uri="{FF2B5EF4-FFF2-40B4-BE49-F238E27FC236}">
                <a16:creationId xmlns:a16="http://schemas.microsoft.com/office/drawing/2014/main" id="{8E76D63E-D1FA-10FC-B329-73D754128B43}"/>
              </a:ext>
            </a:extLst>
          </p:cNvPr>
          <p:cNvSpPr>
            <a:spLocks noGrp="1"/>
          </p:cNvSpPr>
          <p:nvPr>
            <p:ph type="pic" sz="quarter" idx="10"/>
          </p:nvPr>
        </p:nvSpPr>
        <p:spPr>
          <a:xfrm>
            <a:off x="0" y="0"/>
            <a:ext cx="9144000" cy="2570710"/>
          </a:xfrm>
          <a:prstGeom prst="rect">
            <a:avLst/>
          </a:prstGeom>
        </p:spPr>
        <p:txBody>
          <a:bodyPr wrap="none" lIns="0" tIns="0" rIns="0" bIns="0"/>
          <a:lstStyle/>
          <a:p>
            <a:endParaRPr lang="en-NL"/>
          </a:p>
        </p:txBody>
      </p:sp>
      <p:sp>
        <p:nvSpPr>
          <p:cNvPr id="2" name="Title 1">
            <a:extLst>
              <a:ext uri="{FF2B5EF4-FFF2-40B4-BE49-F238E27FC236}">
                <a16:creationId xmlns:a16="http://schemas.microsoft.com/office/drawing/2014/main" id="{88D3DA7D-C4B5-2335-C139-16210DEB69BC}"/>
              </a:ext>
            </a:extLst>
          </p:cNvPr>
          <p:cNvSpPr>
            <a:spLocks noGrp="1"/>
          </p:cNvSpPr>
          <p:nvPr>
            <p:ph type="title"/>
          </p:nvPr>
        </p:nvSpPr>
        <p:spPr>
          <a:xfrm>
            <a:off x="495390" y="2655812"/>
            <a:ext cx="8438217" cy="612345"/>
          </a:xfrm>
        </p:spPr>
        <p:txBody>
          <a:bodyPr/>
          <a:lstStyle/>
          <a:p>
            <a:r>
              <a:rPr lang="en-GB"/>
              <a:t>Click to edit Master title style</a:t>
            </a:r>
            <a:endParaRPr lang="en-NL"/>
          </a:p>
        </p:txBody>
      </p:sp>
      <p:sp>
        <p:nvSpPr>
          <p:cNvPr id="3" name="Subtitle 2">
            <a:extLst>
              <a:ext uri="{FF2B5EF4-FFF2-40B4-BE49-F238E27FC236}">
                <a16:creationId xmlns:a16="http://schemas.microsoft.com/office/drawing/2014/main" id="{219BDA3D-02E7-793E-EE29-93273E3B070A}"/>
              </a:ext>
            </a:extLst>
          </p:cNvPr>
          <p:cNvSpPr>
            <a:spLocks noGrp="1"/>
          </p:cNvSpPr>
          <p:nvPr>
            <p:ph type="subTitle" idx="1" hasCustomPrompt="1"/>
          </p:nvPr>
        </p:nvSpPr>
        <p:spPr>
          <a:xfrm>
            <a:off x="495390" y="3262173"/>
            <a:ext cx="8438217" cy="549176"/>
          </a:xfrm>
          <a:prstGeom prst="rect">
            <a:avLst/>
          </a:prstGeom>
        </p:spPr>
        <p:txBody>
          <a:bodyPr/>
          <a:lstStyle>
            <a:lvl1pPr marL="0" indent="0" algn="l">
              <a:buNone/>
              <a:defRPr sz="3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err="1"/>
              <a:t>OndertitelClick</a:t>
            </a:r>
            <a:r>
              <a:rPr lang="en-GB" dirty="0"/>
              <a:t> to edit Master subtitle style</a:t>
            </a:r>
            <a:endParaRPr lang="en-NL" dirty="0"/>
          </a:p>
        </p:txBody>
      </p:sp>
      <p:pic>
        <p:nvPicPr>
          <p:cNvPr id="8" name="Picture 7">
            <a:extLst>
              <a:ext uri="{FF2B5EF4-FFF2-40B4-BE49-F238E27FC236}">
                <a16:creationId xmlns:a16="http://schemas.microsoft.com/office/drawing/2014/main" id="{4F974ADF-80D1-0B13-2670-C77FB78B23FE}"/>
              </a:ext>
            </a:extLst>
          </p:cNvPr>
          <p:cNvPicPr>
            <a:picLocks noChangeAspect="1"/>
          </p:cNvPicPr>
          <p:nvPr userDrawn="1"/>
        </p:nvPicPr>
        <p:blipFill>
          <a:blip r:embed="rId2"/>
          <a:stretch>
            <a:fillRect/>
          </a:stretch>
        </p:blipFill>
        <p:spPr>
          <a:xfrm>
            <a:off x="6028566" y="4260126"/>
            <a:ext cx="2773546" cy="539301"/>
          </a:xfrm>
          <a:prstGeom prst="rect">
            <a:avLst/>
          </a:prstGeom>
        </p:spPr>
      </p:pic>
    </p:spTree>
    <p:extLst>
      <p:ext uri="{BB962C8B-B14F-4D97-AF65-F5344CB8AC3E}">
        <p14:creationId xmlns:p14="http://schemas.microsoft.com/office/powerpoint/2010/main" val="7089924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kolo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DA85C-45C3-A55E-7D89-5E07D41F0EEA}"/>
              </a:ext>
            </a:extLst>
          </p:cNvPr>
          <p:cNvSpPr>
            <a:spLocks noGrp="1"/>
          </p:cNvSpPr>
          <p:nvPr>
            <p:ph type="title"/>
          </p:nvPr>
        </p:nvSpPr>
        <p:spPr>
          <a:xfrm>
            <a:off x="755650" y="595358"/>
            <a:ext cx="7589838" cy="609603"/>
          </a:xfrm>
        </p:spPr>
        <p:txBody>
          <a:bodyPr/>
          <a:lstStyle/>
          <a:p>
            <a:r>
              <a:rPr lang="en-GB" dirty="0"/>
              <a:t>Click to edit Master title style</a:t>
            </a:r>
            <a:endParaRPr lang="en-NL" dirty="0"/>
          </a:p>
        </p:txBody>
      </p:sp>
      <p:sp>
        <p:nvSpPr>
          <p:cNvPr id="3" name="Footer Placeholder 2">
            <a:extLst>
              <a:ext uri="{FF2B5EF4-FFF2-40B4-BE49-F238E27FC236}">
                <a16:creationId xmlns:a16="http://schemas.microsoft.com/office/drawing/2014/main" id="{3DDC009A-82E7-54A6-C05A-F9C178908BFD}"/>
              </a:ext>
            </a:extLst>
          </p:cNvPr>
          <p:cNvSpPr>
            <a:spLocks noGrp="1"/>
          </p:cNvSpPr>
          <p:nvPr>
            <p:ph type="ftr" sz="quarter" idx="10"/>
          </p:nvPr>
        </p:nvSpPr>
        <p:spPr>
          <a:xfrm>
            <a:off x="755650" y="4768569"/>
            <a:ext cx="6900209" cy="225541"/>
          </a:xfrm>
        </p:spPr>
        <p:txBody>
          <a:bodyPr/>
          <a:lstStyle/>
          <a:p>
            <a:r>
              <a:rPr lang="nl-NL" dirty="0"/>
              <a:t>Titel van deze presentatie | mei 2022</a:t>
            </a:r>
          </a:p>
        </p:txBody>
      </p:sp>
      <p:sp>
        <p:nvSpPr>
          <p:cNvPr id="4" name="Slide Number Placeholder 3">
            <a:extLst>
              <a:ext uri="{FF2B5EF4-FFF2-40B4-BE49-F238E27FC236}">
                <a16:creationId xmlns:a16="http://schemas.microsoft.com/office/drawing/2014/main" id="{CA21EA19-7414-26E3-0FBC-25634961CEB1}"/>
              </a:ext>
            </a:extLst>
          </p:cNvPr>
          <p:cNvSpPr>
            <a:spLocks noGrp="1"/>
          </p:cNvSpPr>
          <p:nvPr>
            <p:ph type="sldNum" sz="quarter" idx="11"/>
          </p:nvPr>
        </p:nvSpPr>
        <p:spPr/>
        <p:txBody>
          <a:bodyPr/>
          <a:lstStyle/>
          <a:p>
            <a:fld id="{E86285AD-AB3F-3543-A9B4-A6423111C7D1}" type="slidenum">
              <a:rPr lang="nl-NL" smtClean="0"/>
              <a:pPr/>
              <a:t>‹nr.›</a:t>
            </a:fld>
            <a:endParaRPr lang="nl-NL" dirty="0"/>
          </a:p>
        </p:txBody>
      </p:sp>
      <p:sp>
        <p:nvSpPr>
          <p:cNvPr id="6" name="Content Placeholder 5">
            <a:extLst>
              <a:ext uri="{FF2B5EF4-FFF2-40B4-BE49-F238E27FC236}">
                <a16:creationId xmlns:a16="http://schemas.microsoft.com/office/drawing/2014/main" id="{E593E3E9-56F8-6CD0-C04F-3F14B4E35DF8}"/>
              </a:ext>
            </a:extLst>
          </p:cNvPr>
          <p:cNvSpPr>
            <a:spLocks noGrp="1"/>
          </p:cNvSpPr>
          <p:nvPr>
            <p:ph sz="quarter" idx="12"/>
          </p:nvPr>
        </p:nvSpPr>
        <p:spPr>
          <a:xfrm>
            <a:off x="755650" y="1204913"/>
            <a:ext cx="7589838" cy="3203575"/>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NL" dirty="0"/>
          </a:p>
        </p:txBody>
      </p:sp>
    </p:spTree>
    <p:extLst>
      <p:ext uri="{BB962C8B-B14F-4D97-AF65-F5344CB8AC3E}">
        <p14:creationId xmlns:p14="http://schemas.microsoft.com/office/powerpoint/2010/main" val="22975873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colom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DA85C-45C3-A55E-7D89-5E07D41F0EEA}"/>
              </a:ext>
            </a:extLst>
          </p:cNvPr>
          <p:cNvSpPr>
            <a:spLocks noGrp="1"/>
          </p:cNvSpPr>
          <p:nvPr>
            <p:ph type="title"/>
          </p:nvPr>
        </p:nvSpPr>
        <p:spPr>
          <a:xfrm>
            <a:off x="755650" y="595358"/>
            <a:ext cx="7589838" cy="609603"/>
          </a:xfrm>
        </p:spPr>
        <p:txBody>
          <a:bodyPr/>
          <a:lstStyle/>
          <a:p>
            <a:r>
              <a:rPr lang="en-GB" dirty="0"/>
              <a:t>Click to edit Master title style</a:t>
            </a:r>
            <a:endParaRPr lang="en-NL" dirty="0"/>
          </a:p>
        </p:txBody>
      </p:sp>
      <p:sp>
        <p:nvSpPr>
          <p:cNvPr id="3" name="Footer Placeholder 2">
            <a:extLst>
              <a:ext uri="{FF2B5EF4-FFF2-40B4-BE49-F238E27FC236}">
                <a16:creationId xmlns:a16="http://schemas.microsoft.com/office/drawing/2014/main" id="{3DDC009A-82E7-54A6-C05A-F9C178908BFD}"/>
              </a:ext>
            </a:extLst>
          </p:cNvPr>
          <p:cNvSpPr>
            <a:spLocks noGrp="1"/>
          </p:cNvSpPr>
          <p:nvPr>
            <p:ph type="ftr" sz="quarter" idx="10"/>
          </p:nvPr>
        </p:nvSpPr>
        <p:spPr>
          <a:xfrm>
            <a:off x="755650" y="4768569"/>
            <a:ext cx="6900209" cy="225541"/>
          </a:xfrm>
        </p:spPr>
        <p:txBody>
          <a:bodyPr/>
          <a:lstStyle/>
          <a:p>
            <a:r>
              <a:rPr lang="nl-NL" dirty="0"/>
              <a:t>Titel van deze presentatie | mei 2022</a:t>
            </a:r>
          </a:p>
        </p:txBody>
      </p:sp>
      <p:sp>
        <p:nvSpPr>
          <p:cNvPr id="4" name="Slide Number Placeholder 3">
            <a:extLst>
              <a:ext uri="{FF2B5EF4-FFF2-40B4-BE49-F238E27FC236}">
                <a16:creationId xmlns:a16="http://schemas.microsoft.com/office/drawing/2014/main" id="{CA21EA19-7414-26E3-0FBC-25634961CEB1}"/>
              </a:ext>
            </a:extLst>
          </p:cNvPr>
          <p:cNvSpPr>
            <a:spLocks noGrp="1"/>
          </p:cNvSpPr>
          <p:nvPr>
            <p:ph type="sldNum" sz="quarter" idx="11"/>
          </p:nvPr>
        </p:nvSpPr>
        <p:spPr/>
        <p:txBody>
          <a:bodyPr/>
          <a:lstStyle/>
          <a:p>
            <a:fld id="{E86285AD-AB3F-3543-A9B4-A6423111C7D1}" type="slidenum">
              <a:rPr lang="nl-NL" smtClean="0"/>
              <a:pPr/>
              <a:t>‹nr.›</a:t>
            </a:fld>
            <a:endParaRPr lang="nl-NL" dirty="0"/>
          </a:p>
        </p:txBody>
      </p:sp>
      <p:sp>
        <p:nvSpPr>
          <p:cNvPr id="6" name="Content Placeholder 5">
            <a:extLst>
              <a:ext uri="{FF2B5EF4-FFF2-40B4-BE49-F238E27FC236}">
                <a16:creationId xmlns:a16="http://schemas.microsoft.com/office/drawing/2014/main" id="{E593E3E9-56F8-6CD0-C04F-3F14B4E35DF8}"/>
              </a:ext>
            </a:extLst>
          </p:cNvPr>
          <p:cNvSpPr>
            <a:spLocks noGrp="1"/>
          </p:cNvSpPr>
          <p:nvPr>
            <p:ph sz="quarter" idx="12"/>
          </p:nvPr>
        </p:nvSpPr>
        <p:spPr>
          <a:xfrm>
            <a:off x="755650" y="1204913"/>
            <a:ext cx="3672263" cy="3203575"/>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NL" dirty="0"/>
          </a:p>
        </p:txBody>
      </p:sp>
      <p:sp>
        <p:nvSpPr>
          <p:cNvPr id="7" name="Content Placeholder 5">
            <a:extLst>
              <a:ext uri="{FF2B5EF4-FFF2-40B4-BE49-F238E27FC236}">
                <a16:creationId xmlns:a16="http://schemas.microsoft.com/office/drawing/2014/main" id="{14D6B198-95E1-767F-7A18-3F0EDCAF15D9}"/>
              </a:ext>
            </a:extLst>
          </p:cNvPr>
          <p:cNvSpPr>
            <a:spLocks noGrp="1"/>
          </p:cNvSpPr>
          <p:nvPr>
            <p:ph sz="quarter" idx="13"/>
          </p:nvPr>
        </p:nvSpPr>
        <p:spPr>
          <a:xfrm>
            <a:off x="4686033" y="1204913"/>
            <a:ext cx="3672263" cy="3203575"/>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NL" dirty="0"/>
          </a:p>
        </p:txBody>
      </p:sp>
    </p:spTree>
    <p:extLst>
      <p:ext uri="{BB962C8B-B14F-4D97-AF65-F5344CB8AC3E}">
        <p14:creationId xmlns:p14="http://schemas.microsoft.com/office/powerpoint/2010/main" val="2886250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DA85C-45C3-A55E-7D89-5E07D41F0EEA}"/>
              </a:ext>
            </a:extLst>
          </p:cNvPr>
          <p:cNvSpPr>
            <a:spLocks noGrp="1"/>
          </p:cNvSpPr>
          <p:nvPr>
            <p:ph type="title"/>
          </p:nvPr>
        </p:nvSpPr>
        <p:spPr>
          <a:xfrm>
            <a:off x="755650" y="595358"/>
            <a:ext cx="7589838" cy="609603"/>
          </a:xfrm>
        </p:spPr>
        <p:txBody>
          <a:bodyPr/>
          <a:lstStyle/>
          <a:p>
            <a:r>
              <a:rPr lang="en-GB" dirty="0"/>
              <a:t>Click to edit Master title style</a:t>
            </a:r>
            <a:endParaRPr lang="en-NL" dirty="0"/>
          </a:p>
        </p:txBody>
      </p:sp>
      <p:sp>
        <p:nvSpPr>
          <p:cNvPr id="3" name="Footer Placeholder 2">
            <a:extLst>
              <a:ext uri="{FF2B5EF4-FFF2-40B4-BE49-F238E27FC236}">
                <a16:creationId xmlns:a16="http://schemas.microsoft.com/office/drawing/2014/main" id="{3DDC009A-82E7-54A6-C05A-F9C178908BFD}"/>
              </a:ext>
            </a:extLst>
          </p:cNvPr>
          <p:cNvSpPr>
            <a:spLocks noGrp="1"/>
          </p:cNvSpPr>
          <p:nvPr>
            <p:ph type="ftr" sz="quarter" idx="10"/>
          </p:nvPr>
        </p:nvSpPr>
        <p:spPr>
          <a:xfrm>
            <a:off x="755650" y="4768569"/>
            <a:ext cx="6900209" cy="225541"/>
          </a:xfrm>
        </p:spPr>
        <p:txBody>
          <a:bodyPr/>
          <a:lstStyle/>
          <a:p>
            <a:r>
              <a:rPr lang="nl-NL" dirty="0"/>
              <a:t>Titel van deze presentatie | mei 2022</a:t>
            </a:r>
          </a:p>
        </p:txBody>
      </p:sp>
      <p:sp>
        <p:nvSpPr>
          <p:cNvPr id="4" name="Slide Number Placeholder 3">
            <a:extLst>
              <a:ext uri="{FF2B5EF4-FFF2-40B4-BE49-F238E27FC236}">
                <a16:creationId xmlns:a16="http://schemas.microsoft.com/office/drawing/2014/main" id="{CA21EA19-7414-26E3-0FBC-25634961CEB1}"/>
              </a:ext>
            </a:extLst>
          </p:cNvPr>
          <p:cNvSpPr>
            <a:spLocks noGrp="1"/>
          </p:cNvSpPr>
          <p:nvPr>
            <p:ph type="sldNum" sz="quarter" idx="11"/>
          </p:nvPr>
        </p:nvSpPr>
        <p:spPr/>
        <p:txBody>
          <a:bodyPr/>
          <a:lstStyle/>
          <a:p>
            <a:fld id="{E86285AD-AB3F-3543-A9B4-A6423111C7D1}" type="slidenum">
              <a:rPr lang="nl-NL" smtClean="0"/>
              <a:pPr/>
              <a:t>‹nr.›</a:t>
            </a:fld>
            <a:endParaRPr lang="nl-NL" dirty="0"/>
          </a:p>
        </p:txBody>
      </p:sp>
    </p:spTree>
    <p:extLst>
      <p:ext uri="{BB962C8B-B14F-4D97-AF65-F5344CB8AC3E}">
        <p14:creationId xmlns:p14="http://schemas.microsoft.com/office/powerpoint/2010/main" val="3120426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atst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397536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jp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3.xml"/><Relationship Id="rId1"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50B6B88-559F-2A40-B6EF-9DA291EA8625}"/>
              </a:ext>
            </a:extLst>
          </p:cNvPr>
          <p:cNvSpPr txBox="1">
            <a:spLocks/>
          </p:cNvSpPr>
          <p:nvPr userDrawn="1"/>
        </p:nvSpPr>
        <p:spPr>
          <a:xfrm>
            <a:off x="3438144" y="2697480"/>
            <a:ext cx="5586984" cy="1357745"/>
          </a:xfrm>
          <a:prstGeom prst="rect">
            <a:avLst/>
          </a:prstGeom>
        </p:spPr>
        <p:txBody>
          <a:bodyPr anchor="ctr">
            <a:normAutofit/>
          </a:bodyPr>
          <a:lstStyle>
            <a:lvl1pPr algn="r" defTabSz="685800" rtl="0" eaLnBrk="1" latinLnBrk="0" hangingPunct="1">
              <a:lnSpc>
                <a:spcPts val="4800"/>
              </a:lnSpc>
              <a:spcBef>
                <a:spcPct val="0"/>
              </a:spcBef>
              <a:buNone/>
              <a:defRPr sz="3800" b="1" kern="1200">
                <a:solidFill>
                  <a:schemeClr val="bg1"/>
                </a:solidFill>
                <a:latin typeface="+mj-lt"/>
                <a:ea typeface="+mj-ea"/>
                <a:cs typeface="+mj-cs"/>
              </a:defRPr>
            </a:lvl1pPr>
          </a:lstStyle>
          <a:p>
            <a:endParaRPr lang="en-US" dirty="0"/>
          </a:p>
        </p:txBody>
      </p:sp>
      <p:sp>
        <p:nvSpPr>
          <p:cNvPr id="8" name="Subtitle 2">
            <a:extLst>
              <a:ext uri="{FF2B5EF4-FFF2-40B4-BE49-F238E27FC236}">
                <a16:creationId xmlns:a16="http://schemas.microsoft.com/office/drawing/2014/main" id="{566E4815-1B58-B447-A9F3-FEAD7280589C}"/>
              </a:ext>
            </a:extLst>
          </p:cNvPr>
          <p:cNvSpPr txBox="1">
            <a:spLocks/>
          </p:cNvSpPr>
          <p:nvPr userDrawn="1"/>
        </p:nvSpPr>
        <p:spPr>
          <a:xfrm>
            <a:off x="5138928" y="4187952"/>
            <a:ext cx="3886200" cy="448056"/>
          </a:xfrm>
          <a:prstGeom prst="rect">
            <a:avLst/>
          </a:prstGeom>
        </p:spPr>
        <p:txBody>
          <a:bodyPr anchor="t">
            <a:normAutofit/>
          </a:bodyPr>
          <a:lstStyle>
            <a:lvl1pPr marL="0" indent="0" algn="r" defTabSz="685800" rtl="0" eaLnBrk="1" latinLnBrk="0" hangingPunct="1">
              <a:lnSpc>
                <a:spcPct val="90000"/>
              </a:lnSpc>
              <a:spcBef>
                <a:spcPts val="750"/>
              </a:spcBef>
              <a:buFont typeface="Arial" panose="020B0604020202020204" pitchFamily="34" charset="0"/>
              <a:buNone/>
              <a:defRPr sz="2200" kern="1200">
                <a:solidFill>
                  <a:schemeClr val="bg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endParaRPr lang="en-US" dirty="0"/>
          </a:p>
        </p:txBody>
      </p:sp>
      <p:sp>
        <p:nvSpPr>
          <p:cNvPr id="2" name="Title Placeholder 1">
            <a:extLst>
              <a:ext uri="{FF2B5EF4-FFF2-40B4-BE49-F238E27FC236}">
                <a16:creationId xmlns:a16="http://schemas.microsoft.com/office/drawing/2014/main" id="{A7839B95-39F7-1741-A620-62264ED29993}"/>
              </a:ext>
            </a:extLst>
          </p:cNvPr>
          <p:cNvSpPr>
            <a:spLocks noGrp="1"/>
          </p:cNvSpPr>
          <p:nvPr>
            <p:ph type="title"/>
          </p:nvPr>
        </p:nvSpPr>
        <p:spPr>
          <a:xfrm>
            <a:off x="495390" y="2655812"/>
            <a:ext cx="7238163" cy="612345"/>
          </a:xfrm>
          <a:prstGeom prst="rect">
            <a:avLst/>
          </a:prstGeom>
        </p:spPr>
        <p:txBody>
          <a:bodyPr vert="horz" lIns="91440" tIns="45720" rIns="91440" bIns="45720" rtlCol="0" anchor="t" anchorCtr="0">
            <a:noAutofit/>
          </a:bodyPr>
          <a:lstStyle/>
          <a:p>
            <a:r>
              <a:rPr lang="en-GB" dirty="0"/>
              <a:t>Click to edit Master title style</a:t>
            </a:r>
            <a:endParaRPr lang="en-NL" dirty="0"/>
          </a:p>
        </p:txBody>
      </p:sp>
      <p:pic>
        <p:nvPicPr>
          <p:cNvPr id="5" name="Picture 4">
            <a:extLst>
              <a:ext uri="{FF2B5EF4-FFF2-40B4-BE49-F238E27FC236}">
                <a16:creationId xmlns:a16="http://schemas.microsoft.com/office/drawing/2014/main" id="{7BDC0A39-DD97-7A38-3070-1AE2912919FB}"/>
              </a:ext>
            </a:extLst>
          </p:cNvPr>
          <p:cNvPicPr>
            <a:picLocks noChangeAspect="1"/>
          </p:cNvPicPr>
          <p:nvPr userDrawn="1"/>
        </p:nvPicPr>
        <p:blipFill>
          <a:blip r:embed="rId3"/>
          <a:srcRect/>
          <a:stretch/>
        </p:blipFill>
        <p:spPr>
          <a:xfrm>
            <a:off x="6817039" y="0"/>
            <a:ext cx="2322202" cy="380689"/>
          </a:xfrm>
          <a:prstGeom prst="rect">
            <a:avLst/>
          </a:prstGeom>
          <a:blipFill>
            <a:blip r:embed="rId4"/>
            <a:stretch>
              <a:fillRect/>
            </a:stretch>
          </a:blipFill>
        </p:spPr>
      </p:pic>
    </p:spTree>
    <p:extLst>
      <p:ext uri="{BB962C8B-B14F-4D97-AF65-F5344CB8AC3E}">
        <p14:creationId xmlns:p14="http://schemas.microsoft.com/office/powerpoint/2010/main" val="202734403"/>
      </p:ext>
    </p:extLst>
  </p:cSld>
  <p:clrMap bg1="lt1" tx1="dk1" bg2="lt2" tx2="dk2" accent1="accent1" accent2="accent2" accent3="accent3" accent4="accent4" accent5="accent5" accent6="accent6" hlink="hlink" folHlink="folHlink"/>
  <p:sldLayoutIdLst>
    <p:sldLayoutId id="2147483702" r:id="rId1"/>
  </p:sldLayoutIdLst>
  <p:hf hdr="0" dt="0"/>
  <p:txStyles>
    <p:titleStyle>
      <a:lvl1pPr algn="l" defTabSz="685800" rtl="0" eaLnBrk="1" latinLnBrk="0" hangingPunct="1">
        <a:lnSpc>
          <a:spcPct val="90000"/>
        </a:lnSpc>
        <a:spcBef>
          <a:spcPct val="0"/>
        </a:spcBef>
        <a:buNone/>
        <a:defRPr sz="4200" b="1" kern="1200">
          <a:solidFill>
            <a:schemeClr val="accent4"/>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9C1217-9C31-A341-A9FD-9BFFADCA4CBB}"/>
              </a:ext>
            </a:extLst>
          </p:cNvPr>
          <p:cNvSpPr>
            <a:spLocks noGrp="1"/>
          </p:cNvSpPr>
          <p:nvPr>
            <p:ph type="title"/>
          </p:nvPr>
        </p:nvSpPr>
        <p:spPr>
          <a:xfrm>
            <a:off x="755650" y="595358"/>
            <a:ext cx="7577997" cy="609603"/>
          </a:xfrm>
          <a:prstGeom prst="rect">
            <a:avLst/>
          </a:prstGeom>
        </p:spPr>
        <p:txBody>
          <a:bodyPr vert="horz" lIns="0" tIns="0" rIns="0" bIns="0" rtlCol="0" anchor="t">
            <a:noAutofit/>
          </a:bodyPr>
          <a:lstStyle/>
          <a:p>
            <a:r>
              <a:rPr lang="en-GB" dirty="0"/>
              <a:t>Click to edit Master title style</a:t>
            </a:r>
            <a:endParaRPr lang="nl-NL" dirty="0"/>
          </a:p>
        </p:txBody>
      </p:sp>
      <p:sp>
        <p:nvSpPr>
          <p:cNvPr id="5" name="Footer Placeholder 4">
            <a:extLst>
              <a:ext uri="{FF2B5EF4-FFF2-40B4-BE49-F238E27FC236}">
                <a16:creationId xmlns:a16="http://schemas.microsoft.com/office/drawing/2014/main" id="{80EFC3BE-B8FB-FA47-B65F-C63A352ECC0B}"/>
              </a:ext>
            </a:extLst>
          </p:cNvPr>
          <p:cNvSpPr>
            <a:spLocks noGrp="1"/>
          </p:cNvSpPr>
          <p:nvPr>
            <p:ph type="ftr" sz="quarter" idx="3"/>
          </p:nvPr>
        </p:nvSpPr>
        <p:spPr>
          <a:xfrm>
            <a:off x="1171787" y="4768569"/>
            <a:ext cx="6484072" cy="225541"/>
          </a:xfrm>
          <a:prstGeom prst="rect">
            <a:avLst/>
          </a:prstGeom>
        </p:spPr>
        <p:txBody>
          <a:bodyPr vert="horz" wrap="none" lIns="0" tIns="0" rIns="0" bIns="0" rtlCol="0" anchor="t" anchorCtr="0"/>
          <a:lstStyle>
            <a:lvl1pPr algn="l">
              <a:defRPr sz="1000">
                <a:solidFill>
                  <a:schemeClr val="accent1"/>
                </a:solidFill>
              </a:defRPr>
            </a:lvl1pPr>
          </a:lstStyle>
          <a:p>
            <a:r>
              <a:rPr lang="nl-NL" dirty="0"/>
              <a:t>Titel van deze presentatie | mei 2022</a:t>
            </a:r>
          </a:p>
        </p:txBody>
      </p:sp>
      <p:sp>
        <p:nvSpPr>
          <p:cNvPr id="6" name="Slide Number Placeholder 5">
            <a:extLst>
              <a:ext uri="{FF2B5EF4-FFF2-40B4-BE49-F238E27FC236}">
                <a16:creationId xmlns:a16="http://schemas.microsoft.com/office/drawing/2014/main" id="{8E40C9A6-6D50-EC43-8274-BABD514D7875}"/>
              </a:ext>
            </a:extLst>
          </p:cNvPr>
          <p:cNvSpPr>
            <a:spLocks noGrp="1"/>
          </p:cNvSpPr>
          <p:nvPr>
            <p:ph type="sldNum" sz="quarter" idx="4"/>
          </p:nvPr>
        </p:nvSpPr>
        <p:spPr>
          <a:xfrm>
            <a:off x="7655859" y="4768568"/>
            <a:ext cx="702437" cy="225541"/>
          </a:xfrm>
          <a:prstGeom prst="rect">
            <a:avLst/>
          </a:prstGeom>
        </p:spPr>
        <p:txBody>
          <a:bodyPr vert="horz" wrap="none" lIns="0" tIns="0" rIns="0" bIns="0" rtlCol="0" anchor="t" anchorCtr="0"/>
          <a:lstStyle>
            <a:lvl1pPr algn="r">
              <a:defRPr sz="1000">
                <a:solidFill>
                  <a:schemeClr val="accent1"/>
                </a:solidFill>
              </a:defRPr>
            </a:lvl1pPr>
          </a:lstStyle>
          <a:p>
            <a:fld id="{E86285AD-AB3F-3543-A9B4-A6423111C7D1}" type="slidenum">
              <a:rPr lang="nl-NL" smtClean="0"/>
              <a:pPr/>
              <a:t>‹nr.›</a:t>
            </a:fld>
            <a:endParaRPr lang="nl-NL" dirty="0"/>
          </a:p>
        </p:txBody>
      </p:sp>
      <p:cxnSp>
        <p:nvCxnSpPr>
          <p:cNvPr id="8" name="Straight Connector 7">
            <a:extLst>
              <a:ext uri="{FF2B5EF4-FFF2-40B4-BE49-F238E27FC236}">
                <a16:creationId xmlns:a16="http://schemas.microsoft.com/office/drawing/2014/main" id="{CC6D98B0-D199-3E41-8A17-86D7D48B814E}"/>
              </a:ext>
            </a:extLst>
          </p:cNvPr>
          <p:cNvCxnSpPr>
            <a:cxnSpLocks/>
          </p:cNvCxnSpPr>
          <p:nvPr userDrawn="1"/>
        </p:nvCxnSpPr>
        <p:spPr>
          <a:xfrm>
            <a:off x="755650" y="4629348"/>
            <a:ext cx="7589838"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2" name="Text Placeholder 11">
            <a:extLst>
              <a:ext uri="{FF2B5EF4-FFF2-40B4-BE49-F238E27FC236}">
                <a16:creationId xmlns:a16="http://schemas.microsoft.com/office/drawing/2014/main" id="{6A92F119-A590-1B42-B96A-1DB50599002D}"/>
              </a:ext>
            </a:extLst>
          </p:cNvPr>
          <p:cNvSpPr>
            <a:spLocks noGrp="1"/>
          </p:cNvSpPr>
          <p:nvPr>
            <p:ph type="body" idx="1"/>
          </p:nvPr>
        </p:nvSpPr>
        <p:spPr>
          <a:xfrm>
            <a:off x="755650" y="1205659"/>
            <a:ext cx="7577997" cy="3197001"/>
          </a:xfrm>
          <a:prstGeom prst="rect">
            <a:avLst/>
          </a:prstGeom>
        </p:spPr>
        <p:txBody>
          <a:bodyPr vert="horz" lIns="0" tIns="0" rIns="0" bIns="0" rtlCol="0">
            <a:no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NL" dirty="0"/>
          </a:p>
        </p:txBody>
      </p:sp>
    </p:spTree>
    <p:extLst>
      <p:ext uri="{BB962C8B-B14F-4D97-AF65-F5344CB8AC3E}">
        <p14:creationId xmlns:p14="http://schemas.microsoft.com/office/powerpoint/2010/main" val="1476974071"/>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Lst>
  <p:hf hdr="0" dt="0"/>
  <p:txStyles>
    <p:titleStyle>
      <a:lvl1pPr algn="l" defTabSz="914400" rtl="0" eaLnBrk="1" latinLnBrk="0" hangingPunct="1">
        <a:lnSpc>
          <a:spcPct val="120000"/>
        </a:lnSpc>
        <a:spcBef>
          <a:spcPct val="0"/>
        </a:spcBef>
        <a:buNone/>
        <a:defRPr sz="2000" b="1" kern="1200">
          <a:solidFill>
            <a:schemeClr val="accent1"/>
          </a:solidFill>
          <a:latin typeface="+mj-lt"/>
          <a:ea typeface="+mj-ea"/>
          <a:cs typeface="+mj-cs"/>
        </a:defRPr>
      </a:lvl1pPr>
    </p:titleStyle>
    <p:bodyStyle>
      <a:lvl1pPr marL="180000" indent="-1800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1pPr>
      <a:lvl2pPr marL="360000" indent="-1800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2pPr>
      <a:lvl3pPr marL="11430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3pPr>
      <a:lvl4pPr marL="16002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4pPr>
      <a:lvl5pPr marL="20574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77" userDrawn="1">
          <p15:clr>
            <a:srgbClr val="F26B43"/>
          </p15:clr>
        </p15:guide>
        <p15:guide id="2" pos="476" userDrawn="1">
          <p15:clr>
            <a:srgbClr val="F26B43"/>
          </p15:clr>
        </p15:guide>
        <p15:guide id="3" pos="5257" userDrawn="1">
          <p15:clr>
            <a:srgbClr val="F26B43"/>
          </p15:clr>
        </p15:guide>
        <p15:guide id="4" orient="horz" pos="373"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8847593"/>
      </p:ext>
    </p:extLst>
  </p:cSld>
  <p:clrMap bg1="lt1" tx1="dk1" bg2="lt2" tx2="dk2" accent1="accent1" accent2="accent2" accent3="accent3" accent4="accent4" accent5="accent5" accent6="accent6" hlink="hlink" folHlink="folHlink"/>
  <p:sldLayoutIdLst>
    <p:sldLayoutId id="2147483696" r:id="rId1"/>
  </p:sldLayoutIdLst>
  <p:hf hdr="0" dt="0"/>
  <p:txStyles>
    <p:titleStyle>
      <a:lvl1pPr algn="l" defTabSz="914400" rtl="0" eaLnBrk="1" latinLnBrk="0" hangingPunct="1">
        <a:lnSpc>
          <a:spcPct val="120000"/>
        </a:lnSpc>
        <a:spcBef>
          <a:spcPct val="0"/>
        </a:spcBef>
        <a:buNone/>
        <a:defRPr sz="4400" b="0" kern="1200">
          <a:solidFill>
            <a:schemeClr val="bg1"/>
          </a:solidFill>
          <a:latin typeface="+mj-lt"/>
          <a:ea typeface="+mj-ea"/>
          <a:cs typeface="+mj-cs"/>
        </a:defRPr>
      </a:lvl1pPr>
    </p:titleStyle>
    <p:bodyStyle>
      <a:lvl1pPr marL="180000" indent="-1800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1pPr>
      <a:lvl2pPr marL="360000" indent="-1800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2pPr>
      <a:lvl3pPr marL="1143000" indent="-2286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3pPr>
      <a:lvl4pPr marL="1600200" indent="-2286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4pPr>
      <a:lvl5pPr marL="2057400" indent="-2286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9.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FBF79-CBA5-2257-C405-54539D265F83}"/>
              </a:ext>
            </a:extLst>
          </p:cNvPr>
          <p:cNvSpPr>
            <a:spLocks noGrp="1"/>
          </p:cNvSpPr>
          <p:nvPr>
            <p:ph type="title"/>
          </p:nvPr>
        </p:nvSpPr>
        <p:spPr/>
        <p:txBody>
          <a:bodyPr/>
          <a:lstStyle/>
          <a:p>
            <a:r>
              <a:rPr lang="nl-NL" dirty="0"/>
              <a:t>Veiligheid in praktijk</a:t>
            </a:r>
            <a:endParaRPr lang="en-NL" dirty="0"/>
          </a:p>
        </p:txBody>
      </p:sp>
      <p:sp>
        <p:nvSpPr>
          <p:cNvPr id="3" name="Subtitle 2">
            <a:extLst>
              <a:ext uri="{FF2B5EF4-FFF2-40B4-BE49-F238E27FC236}">
                <a16:creationId xmlns:a16="http://schemas.microsoft.com/office/drawing/2014/main" id="{97B8E79D-9329-2F2F-C5C4-8A3E8E2D59EE}"/>
              </a:ext>
            </a:extLst>
          </p:cNvPr>
          <p:cNvSpPr>
            <a:spLocks noGrp="1"/>
          </p:cNvSpPr>
          <p:nvPr>
            <p:ph type="subTitle" idx="1"/>
          </p:nvPr>
        </p:nvSpPr>
        <p:spPr/>
        <p:txBody>
          <a:bodyPr/>
          <a:lstStyle/>
          <a:p>
            <a:r>
              <a:rPr lang="nl-NL" sz="2400" dirty="0"/>
              <a:t>Zichtbaarheid van spoorwerkers rondom een spoorkraan (KROL)</a:t>
            </a:r>
          </a:p>
          <a:p>
            <a:endParaRPr lang="en-NL" sz="2400" dirty="0"/>
          </a:p>
        </p:txBody>
      </p:sp>
      <p:pic>
        <p:nvPicPr>
          <p:cNvPr id="15" name="Tijdelijke aanduiding voor afbeelding 14" descr="Afbeelding met spoor, trein, elektriciteit, buitenshuis&#10;&#10;Automatisch gegenereerde beschrijving">
            <a:extLst>
              <a:ext uri="{FF2B5EF4-FFF2-40B4-BE49-F238E27FC236}">
                <a16:creationId xmlns:a16="http://schemas.microsoft.com/office/drawing/2014/main" id="{DED5BB70-3193-714E-95BC-C7A22F1111D6}"/>
              </a:ext>
            </a:extLst>
          </p:cNvPr>
          <p:cNvPicPr>
            <a:picLocks noGrp="1" noChangeAspect="1"/>
          </p:cNvPicPr>
          <p:nvPr>
            <p:ph type="pic" sz="quarter" idx="10"/>
          </p:nvPr>
        </p:nvPicPr>
        <p:blipFill>
          <a:blip r:embed="rId2"/>
          <a:srcRect t="28794" b="28794"/>
          <a:stretch>
            <a:fillRect/>
          </a:stretch>
        </p:blipFill>
        <p:spPr/>
      </p:pic>
    </p:spTree>
    <p:extLst>
      <p:ext uri="{BB962C8B-B14F-4D97-AF65-F5344CB8AC3E}">
        <p14:creationId xmlns:p14="http://schemas.microsoft.com/office/powerpoint/2010/main" val="8258015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7435F-ED66-4548-82DD-77A9BB05C768}"/>
              </a:ext>
            </a:extLst>
          </p:cNvPr>
          <p:cNvSpPr>
            <a:spLocks noGrp="1"/>
          </p:cNvSpPr>
          <p:nvPr>
            <p:ph type="title"/>
          </p:nvPr>
        </p:nvSpPr>
        <p:spPr/>
        <p:txBody>
          <a:bodyPr/>
          <a:lstStyle/>
          <a:p>
            <a:r>
              <a:rPr lang="en-GB" dirty="0" err="1"/>
              <a:t>Inleiding</a:t>
            </a:r>
            <a:endParaRPr lang="en-NL" dirty="0"/>
          </a:p>
        </p:txBody>
      </p:sp>
      <p:sp>
        <p:nvSpPr>
          <p:cNvPr id="3" name="Footer Placeholder 2">
            <a:extLst>
              <a:ext uri="{FF2B5EF4-FFF2-40B4-BE49-F238E27FC236}">
                <a16:creationId xmlns:a16="http://schemas.microsoft.com/office/drawing/2014/main" id="{5E9B942D-FF4B-7B47-A03C-54E8780113AE}"/>
              </a:ext>
            </a:extLst>
          </p:cNvPr>
          <p:cNvSpPr>
            <a:spLocks noGrp="1"/>
          </p:cNvSpPr>
          <p:nvPr>
            <p:ph type="ftr" sz="quarter" idx="10"/>
          </p:nvPr>
        </p:nvSpPr>
        <p:spPr/>
        <p:txBody>
          <a:bodyPr/>
          <a:lstStyle/>
          <a:p>
            <a:pPr algn="r"/>
            <a:r>
              <a:rPr lang="nl-NL" dirty="0" err="1"/>
              <a:t>ViP</a:t>
            </a:r>
            <a:r>
              <a:rPr lang="nl-NL" dirty="0"/>
              <a:t> |</a:t>
            </a:r>
            <a:r>
              <a:rPr lang="nl-NL" sz="1000" dirty="0"/>
              <a:t>Zichtbaarheid van spoorwerkers rondom een spoorkraan (KROL)                                                                                               April 2025</a:t>
            </a:r>
          </a:p>
          <a:p>
            <a:endParaRPr lang="nl-NL" dirty="0"/>
          </a:p>
        </p:txBody>
      </p:sp>
      <p:sp>
        <p:nvSpPr>
          <p:cNvPr id="7" name="Slide Number Placeholder 6">
            <a:extLst>
              <a:ext uri="{FF2B5EF4-FFF2-40B4-BE49-F238E27FC236}">
                <a16:creationId xmlns:a16="http://schemas.microsoft.com/office/drawing/2014/main" id="{3987E850-AD98-2F44-B755-D28F0949FEAC}"/>
              </a:ext>
            </a:extLst>
          </p:cNvPr>
          <p:cNvSpPr>
            <a:spLocks noGrp="1"/>
          </p:cNvSpPr>
          <p:nvPr>
            <p:ph type="sldNum" sz="quarter" idx="11"/>
          </p:nvPr>
        </p:nvSpPr>
        <p:spPr/>
        <p:txBody>
          <a:bodyPr/>
          <a:lstStyle/>
          <a:p>
            <a:fld id="{E86285AD-AB3F-3543-A9B4-A6423111C7D1}" type="slidenum">
              <a:rPr lang="nl-NL" smtClean="0"/>
              <a:pPr/>
              <a:t>2</a:t>
            </a:fld>
            <a:endParaRPr lang="nl-NL" dirty="0"/>
          </a:p>
        </p:txBody>
      </p:sp>
      <p:sp>
        <p:nvSpPr>
          <p:cNvPr id="4" name="Content Placeholder 3">
            <a:extLst>
              <a:ext uri="{FF2B5EF4-FFF2-40B4-BE49-F238E27FC236}">
                <a16:creationId xmlns:a16="http://schemas.microsoft.com/office/drawing/2014/main" id="{FEC5FA70-F67B-FD4C-9977-E013BEE86E3F}"/>
              </a:ext>
            </a:extLst>
          </p:cNvPr>
          <p:cNvSpPr>
            <a:spLocks noGrp="1"/>
          </p:cNvSpPr>
          <p:nvPr>
            <p:ph sz="quarter" idx="12"/>
          </p:nvPr>
        </p:nvSpPr>
        <p:spPr>
          <a:xfrm>
            <a:off x="755651" y="1204913"/>
            <a:ext cx="4059110" cy="3203575"/>
          </a:xfrm>
        </p:spPr>
        <p:txBody>
          <a:bodyPr/>
          <a:lstStyle/>
          <a:p>
            <a:pPr marL="0" indent="0">
              <a:buNone/>
            </a:pPr>
            <a:r>
              <a:rPr lang="nl-NL" dirty="0"/>
              <a:t>Uit ervaring blijkt dat spoorwerkers soms moeilijk of niet te zien zijn op de camera’s van de KROL, vooral in tunnels of 's nachts. Dit kan gevaarlijk zijn. We laten hier een voorbeeld van zien (film).</a:t>
            </a:r>
          </a:p>
          <a:p>
            <a:pPr marL="0" indent="0">
              <a:buNone/>
            </a:pPr>
            <a:endParaRPr lang="nl-NL" b="1" dirty="0"/>
          </a:p>
          <a:p>
            <a:pPr marL="0" indent="0">
              <a:buNone/>
            </a:pPr>
            <a:r>
              <a:rPr lang="nl-NL" dirty="0"/>
              <a:t>Deze praktijktip is voor machinisten die een KROL besturen en voor mensen die in de buurt van een KROL werken. </a:t>
            </a:r>
            <a:br>
              <a:rPr lang="nl-NL" dirty="0"/>
            </a:br>
            <a:endParaRPr lang="nl-NL" dirty="0"/>
          </a:p>
          <a:p>
            <a:pPr marL="0" indent="0">
              <a:buNone/>
            </a:pPr>
            <a:br>
              <a:rPr lang="nl-NL" sz="1600" dirty="0"/>
            </a:br>
            <a:endParaRPr lang="nl-NL" sz="1600" dirty="0">
              <a:latin typeface="Aptos" panose="020B0004020202020204" pitchFamily="34" charset="0"/>
              <a:ea typeface="Aptos" panose="020B0004020202020204" pitchFamily="34" charset="0"/>
              <a:cs typeface="Aptos" panose="020B0004020202020204" pitchFamily="34" charset="0"/>
            </a:endParaRPr>
          </a:p>
        </p:txBody>
      </p:sp>
      <p:sp>
        <p:nvSpPr>
          <p:cNvPr id="5" name="TextBox 4">
            <a:extLst>
              <a:ext uri="{FF2B5EF4-FFF2-40B4-BE49-F238E27FC236}">
                <a16:creationId xmlns:a16="http://schemas.microsoft.com/office/drawing/2014/main" id="{6BFED398-4525-B745-88BB-AC33F598C8DA}"/>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20394D33-A679-6540-AA11-DCCB57DD4970}"/>
              </a:ext>
            </a:extLst>
          </p:cNvPr>
          <p:cNvSpPr txBox="1"/>
          <p:nvPr/>
        </p:nvSpPr>
        <p:spPr>
          <a:xfrm>
            <a:off x="1725854" y="1380683"/>
            <a:ext cx="184731" cy="369332"/>
          </a:xfrm>
          <a:prstGeom prst="rect">
            <a:avLst/>
          </a:prstGeom>
          <a:noFill/>
        </p:spPr>
        <p:txBody>
          <a:bodyPr wrap="none" rtlCol="0">
            <a:spAutoFit/>
          </a:bodyPr>
          <a:lstStyle/>
          <a:p>
            <a:endParaRPr lang="en-NL" dirty="0"/>
          </a:p>
        </p:txBody>
      </p:sp>
      <p:pic>
        <p:nvPicPr>
          <p:cNvPr id="8" name="Afbeelding 7" descr="Afbeelding met tekst, Lettertype, logo, schermopname&#10;&#10;Door AI gegenereerde inhoud is mogelijk onjuist.">
            <a:extLst>
              <a:ext uri="{FF2B5EF4-FFF2-40B4-BE49-F238E27FC236}">
                <a16:creationId xmlns:a16="http://schemas.microsoft.com/office/drawing/2014/main" id="{A46D1EA9-CD58-3E35-5A3C-19BEBD73F6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5859" y="-1560"/>
            <a:ext cx="1488141" cy="916490"/>
          </a:xfrm>
          <a:prstGeom prst="rect">
            <a:avLst/>
          </a:prstGeom>
        </p:spPr>
      </p:pic>
      <p:pic>
        <p:nvPicPr>
          <p:cNvPr id="9" name="Afbeelding 8" descr="Afbeelding met buitenshuis, gebouw, Arbeider, kleding&#10;&#10;Door AI gegenereerde inhoud is mogelijk onjuist.">
            <a:extLst>
              <a:ext uri="{FF2B5EF4-FFF2-40B4-BE49-F238E27FC236}">
                <a16:creationId xmlns:a16="http://schemas.microsoft.com/office/drawing/2014/main" id="{3D4E62CC-FF03-7B7E-720D-D3164FAED519}"/>
              </a:ext>
            </a:extLst>
          </p:cNvPr>
          <p:cNvPicPr>
            <a:picLocks noChangeAspect="1"/>
          </p:cNvPicPr>
          <p:nvPr/>
        </p:nvPicPr>
        <p:blipFill>
          <a:blip r:embed="rId3">
            <a:extLst>
              <a:ext uri="{28A0092B-C50C-407E-A947-70E740481C1C}">
                <a14:useLocalDpi xmlns:a14="http://schemas.microsoft.com/office/drawing/2010/main" val="0"/>
              </a:ext>
            </a:extLst>
          </a:blip>
          <a:srcRect l="4049" r="19432" b="-3"/>
          <a:stretch/>
        </p:blipFill>
        <p:spPr>
          <a:xfrm>
            <a:off x="5072481" y="1204913"/>
            <a:ext cx="3672263" cy="3203575"/>
          </a:xfrm>
          <a:prstGeom prst="rect">
            <a:avLst/>
          </a:prstGeom>
          <a:noFill/>
        </p:spPr>
      </p:pic>
    </p:spTree>
    <p:extLst>
      <p:ext uri="{BB962C8B-B14F-4D97-AF65-F5344CB8AC3E}">
        <p14:creationId xmlns:p14="http://schemas.microsoft.com/office/powerpoint/2010/main" val="34608993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15285CA6-D340-3ABF-B869-972889FBE745}"/>
              </a:ext>
            </a:extLst>
          </p:cNvPr>
          <p:cNvSpPr>
            <a:spLocks noGrp="1"/>
          </p:cNvSpPr>
          <p:nvPr>
            <p:ph type="title"/>
          </p:nvPr>
        </p:nvSpPr>
        <p:spPr>
          <a:xfrm>
            <a:off x="755650" y="595358"/>
            <a:ext cx="7589838" cy="609603"/>
          </a:xfrm>
        </p:spPr>
        <p:txBody>
          <a:bodyPr/>
          <a:lstStyle/>
          <a:p>
            <a:r>
              <a:rPr lang="en-US" dirty="0"/>
              <a:t>De </a:t>
            </a:r>
            <a:r>
              <a:rPr lang="en-US" dirty="0" err="1"/>
              <a:t>praktijksituatie</a:t>
            </a:r>
            <a:endParaRPr lang="en-US" dirty="0"/>
          </a:p>
        </p:txBody>
      </p:sp>
      <p:sp>
        <p:nvSpPr>
          <p:cNvPr id="3" name="Tijdelijke aanduiding voor voettekst 2">
            <a:extLst>
              <a:ext uri="{FF2B5EF4-FFF2-40B4-BE49-F238E27FC236}">
                <a16:creationId xmlns:a16="http://schemas.microsoft.com/office/drawing/2014/main" id="{7D654B02-C98B-DC6F-5DD1-A158F57D4401}"/>
              </a:ext>
            </a:extLst>
          </p:cNvPr>
          <p:cNvSpPr>
            <a:spLocks noGrp="1"/>
          </p:cNvSpPr>
          <p:nvPr>
            <p:ph type="ftr" sz="quarter" idx="10"/>
          </p:nvPr>
        </p:nvSpPr>
        <p:spPr>
          <a:xfrm>
            <a:off x="755650" y="4768569"/>
            <a:ext cx="6900209" cy="225541"/>
          </a:xfrm>
        </p:spPr>
        <p:txBody>
          <a:bodyPr wrap="none" anchor="t">
            <a:normAutofit/>
          </a:bodyPr>
          <a:lstStyle/>
          <a:p>
            <a:pPr algn="r"/>
            <a:r>
              <a:rPr lang="nl-NL" dirty="0" err="1"/>
              <a:t>ViP</a:t>
            </a:r>
            <a:r>
              <a:rPr lang="nl-NL" dirty="0"/>
              <a:t> |</a:t>
            </a:r>
            <a:r>
              <a:rPr lang="nl-NL" sz="1000" dirty="0"/>
              <a:t>Zichtbaarheid van spoorwerkers rondom een spoorkraan (KROL)                                                                                               april 2025</a:t>
            </a:r>
          </a:p>
          <a:p>
            <a:endParaRPr lang="nl-NL" dirty="0"/>
          </a:p>
          <a:p>
            <a:pPr>
              <a:spcAft>
                <a:spcPts val="600"/>
              </a:spcAft>
            </a:pPr>
            <a:endParaRPr lang="nl-NL" dirty="0"/>
          </a:p>
        </p:txBody>
      </p:sp>
      <p:sp>
        <p:nvSpPr>
          <p:cNvPr id="4" name="Tijdelijke aanduiding voor dianummer 3">
            <a:extLst>
              <a:ext uri="{FF2B5EF4-FFF2-40B4-BE49-F238E27FC236}">
                <a16:creationId xmlns:a16="http://schemas.microsoft.com/office/drawing/2014/main" id="{1E77D1B0-41AF-CBC5-D362-B15699D9D38B}"/>
              </a:ext>
            </a:extLst>
          </p:cNvPr>
          <p:cNvSpPr>
            <a:spLocks noGrp="1"/>
          </p:cNvSpPr>
          <p:nvPr>
            <p:ph type="sldNum" sz="quarter" idx="11"/>
          </p:nvPr>
        </p:nvSpPr>
        <p:spPr>
          <a:xfrm>
            <a:off x="7655859" y="4768568"/>
            <a:ext cx="702437" cy="225541"/>
          </a:xfrm>
        </p:spPr>
        <p:txBody>
          <a:bodyPr wrap="none" anchor="t">
            <a:normAutofit/>
          </a:bodyPr>
          <a:lstStyle/>
          <a:p>
            <a:pPr>
              <a:spcAft>
                <a:spcPts val="600"/>
              </a:spcAft>
            </a:pPr>
            <a:fld id="{E86285AD-AB3F-3543-A9B4-A6423111C7D1}" type="slidenum">
              <a:rPr lang="nl-NL" smtClean="0"/>
              <a:pPr>
                <a:spcAft>
                  <a:spcPts val="600"/>
                </a:spcAft>
              </a:pPr>
              <a:t>3</a:t>
            </a:fld>
            <a:endParaRPr lang="nl-NL"/>
          </a:p>
        </p:txBody>
      </p:sp>
      <p:sp>
        <p:nvSpPr>
          <p:cNvPr id="14" name="Content Placeholder 4">
            <a:extLst>
              <a:ext uri="{FF2B5EF4-FFF2-40B4-BE49-F238E27FC236}">
                <a16:creationId xmlns:a16="http://schemas.microsoft.com/office/drawing/2014/main" id="{5D9214AC-654F-51C4-6F69-8243710D6D3E}"/>
              </a:ext>
            </a:extLst>
          </p:cNvPr>
          <p:cNvSpPr>
            <a:spLocks noGrp="1"/>
          </p:cNvSpPr>
          <p:nvPr>
            <p:ph sz="quarter" idx="12"/>
          </p:nvPr>
        </p:nvSpPr>
        <p:spPr>
          <a:xfrm>
            <a:off x="755651" y="1204913"/>
            <a:ext cx="3241816" cy="3203575"/>
          </a:xfrm>
        </p:spPr>
        <p:txBody>
          <a:bodyPr/>
          <a:lstStyle/>
          <a:p>
            <a:pPr marL="0" indent="0">
              <a:buNone/>
            </a:pPr>
            <a:r>
              <a:rPr lang="nl-NL" sz="1600" dirty="0"/>
              <a:t>Een spoorwerker staat ‘s in een verlichte tunnel in volledig oranje kleding op een lorrie voor een stapel metalen kratten. </a:t>
            </a:r>
            <a:br>
              <a:rPr lang="nl-NL" sz="1600" dirty="0"/>
            </a:br>
            <a:br>
              <a:rPr lang="nl-NL" sz="1600" dirty="0"/>
            </a:br>
            <a:r>
              <a:rPr lang="nl-NL" sz="1600" dirty="0"/>
              <a:t>De KROL machinist ziet zijn collega staan maar dez</a:t>
            </a:r>
            <a:r>
              <a:rPr lang="nl-NL" dirty="0"/>
              <a:t>e is verdwenen op het camerabeeld.</a:t>
            </a:r>
          </a:p>
          <a:p>
            <a:pPr marL="0" indent="0">
              <a:buNone/>
            </a:pPr>
            <a:endParaRPr lang="nl-NL" dirty="0"/>
          </a:p>
          <a:p>
            <a:pPr marL="0" indent="0">
              <a:buNone/>
            </a:pPr>
            <a:r>
              <a:rPr lang="nl-NL" dirty="0"/>
              <a:t>Van deze situatie is een filmpje gemaakt (zie volgende dia).</a:t>
            </a:r>
          </a:p>
          <a:p>
            <a:pPr marL="0" indent="0">
              <a:buNone/>
            </a:pPr>
            <a:endParaRPr lang="nl-NL" sz="2400" dirty="0"/>
          </a:p>
          <a:p>
            <a:pPr marL="0" indent="0">
              <a:buNone/>
            </a:pPr>
            <a:endParaRPr lang="en-US" dirty="0"/>
          </a:p>
        </p:txBody>
      </p:sp>
      <p:pic>
        <p:nvPicPr>
          <p:cNvPr id="7" name="Afbeelding 6" descr="Afbeelding met tekst, Weergave-apparaat, video, schermopname&#10;&#10;Door AI gegenereerde inhoud is mogelijk onjuist.">
            <a:extLst>
              <a:ext uri="{FF2B5EF4-FFF2-40B4-BE49-F238E27FC236}">
                <a16:creationId xmlns:a16="http://schemas.microsoft.com/office/drawing/2014/main" id="{BC6D0C1D-DBCB-2A6B-3A33-FD5490DE0E60}"/>
              </a:ext>
            </a:extLst>
          </p:cNvPr>
          <p:cNvPicPr>
            <a:picLocks noChangeAspect="1"/>
          </p:cNvPicPr>
          <p:nvPr/>
        </p:nvPicPr>
        <p:blipFill>
          <a:blip r:embed="rId2">
            <a:extLst>
              <a:ext uri="{28A0092B-C50C-407E-A947-70E740481C1C}">
                <a14:useLocalDpi xmlns:a14="http://schemas.microsoft.com/office/drawing/2010/main" val="0"/>
              </a:ext>
            </a:extLst>
          </a:blip>
          <a:srcRect l="1118" r="16919" b="-3"/>
          <a:stretch/>
        </p:blipFill>
        <p:spPr>
          <a:xfrm>
            <a:off x="4572001" y="1204913"/>
            <a:ext cx="3786296" cy="3203575"/>
          </a:xfrm>
          <a:prstGeom prst="rect">
            <a:avLst/>
          </a:prstGeom>
          <a:noFill/>
        </p:spPr>
      </p:pic>
      <p:pic>
        <p:nvPicPr>
          <p:cNvPr id="8" name="Afbeelding 7" descr="Afbeelding met tekst, Lettertype, logo, schermopname&#10;&#10;Door AI gegenereerde inhoud is mogelijk onjuist.">
            <a:extLst>
              <a:ext uri="{FF2B5EF4-FFF2-40B4-BE49-F238E27FC236}">
                <a16:creationId xmlns:a16="http://schemas.microsoft.com/office/drawing/2014/main" id="{9B4330CE-AE3C-FA17-19FB-4E66373F3F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5859" y="-1560"/>
            <a:ext cx="1488141" cy="916490"/>
          </a:xfrm>
          <a:prstGeom prst="rect">
            <a:avLst/>
          </a:prstGeom>
        </p:spPr>
      </p:pic>
    </p:spTree>
    <p:extLst>
      <p:ext uri="{BB962C8B-B14F-4D97-AF65-F5344CB8AC3E}">
        <p14:creationId xmlns:p14="http://schemas.microsoft.com/office/powerpoint/2010/main" val="40071655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C4DDFF-6F6C-AEC7-91FC-B951CF2FFDC4}"/>
            </a:ext>
          </a:extLst>
        </p:cNvPr>
        <p:cNvGrpSpPr/>
        <p:nvPr/>
      </p:nvGrpSpPr>
      <p:grpSpPr>
        <a:xfrm>
          <a:off x="0" y="0"/>
          <a:ext cx="0" cy="0"/>
          <a:chOff x="0" y="0"/>
          <a:chExt cx="0" cy="0"/>
        </a:xfrm>
      </p:grpSpPr>
      <p:sp>
        <p:nvSpPr>
          <p:cNvPr id="12" name="Title 1">
            <a:extLst>
              <a:ext uri="{FF2B5EF4-FFF2-40B4-BE49-F238E27FC236}">
                <a16:creationId xmlns:a16="http://schemas.microsoft.com/office/drawing/2014/main" id="{68CA69C7-223F-5AEA-7101-C529BDB14745}"/>
              </a:ext>
            </a:extLst>
          </p:cNvPr>
          <p:cNvSpPr>
            <a:spLocks noGrp="1"/>
          </p:cNvSpPr>
          <p:nvPr>
            <p:ph type="title"/>
          </p:nvPr>
        </p:nvSpPr>
        <p:spPr>
          <a:xfrm>
            <a:off x="755650" y="595358"/>
            <a:ext cx="7589838" cy="609603"/>
          </a:xfrm>
        </p:spPr>
        <p:txBody>
          <a:bodyPr/>
          <a:lstStyle/>
          <a:p>
            <a:r>
              <a:rPr lang="nl-NL" dirty="0"/>
              <a:t>De praktijksituatie: filmopname</a:t>
            </a:r>
            <a:endParaRPr lang="en-US" dirty="0"/>
          </a:p>
        </p:txBody>
      </p:sp>
      <p:sp>
        <p:nvSpPr>
          <p:cNvPr id="3" name="Tijdelijke aanduiding voor voettekst 2">
            <a:extLst>
              <a:ext uri="{FF2B5EF4-FFF2-40B4-BE49-F238E27FC236}">
                <a16:creationId xmlns:a16="http://schemas.microsoft.com/office/drawing/2014/main" id="{C2F9B9A1-E4B5-5445-161F-FEF30A01BE3E}"/>
              </a:ext>
            </a:extLst>
          </p:cNvPr>
          <p:cNvSpPr>
            <a:spLocks noGrp="1"/>
          </p:cNvSpPr>
          <p:nvPr>
            <p:ph type="ftr" sz="quarter" idx="10"/>
          </p:nvPr>
        </p:nvSpPr>
        <p:spPr>
          <a:xfrm>
            <a:off x="755650" y="4768569"/>
            <a:ext cx="6900209" cy="225541"/>
          </a:xfrm>
        </p:spPr>
        <p:txBody>
          <a:bodyPr wrap="none" anchor="t">
            <a:normAutofit/>
          </a:bodyPr>
          <a:lstStyle/>
          <a:p>
            <a:pPr algn="r"/>
            <a:r>
              <a:rPr lang="nl-NL" dirty="0" err="1"/>
              <a:t>ViP</a:t>
            </a:r>
            <a:r>
              <a:rPr lang="nl-NL" dirty="0"/>
              <a:t> |</a:t>
            </a:r>
            <a:r>
              <a:rPr lang="nl-NL" sz="1000" dirty="0"/>
              <a:t>Zichtbaarheid van spoorwerkers rondom een spoorkraan (KROL)                                                                                               april 2025</a:t>
            </a:r>
          </a:p>
          <a:p>
            <a:endParaRPr lang="nl-NL" dirty="0"/>
          </a:p>
          <a:p>
            <a:pPr>
              <a:spcAft>
                <a:spcPts val="600"/>
              </a:spcAft>
            </a:pPr>
            <a:endParaRPr lang="nl-NL" dirty="0"/>
          </a:p>
        </p:txBody>
      </p:sp>
      <p:sp>
        <p:nvSpPr>
          <p:cNvPr id="4" name="Tijdelijke aanduiding voor dianummer 3">
            <a:extLst>
              <a:ext uri="{FF2B5EF4-FFF2-40B4-BE49-F238E27FC236}">
                <a16:creationId xmlns:a16="http://schemas.microsoft.com/office/drawing/2014/main" id="{FA7E492D-43F2-70CA-3F9C-2C96D644AB57}"/>
              </a:ext>
            </a:extLst>
          </p:cNvPr>
          <p:cNvSpPr>
            <a:spLocks noGrp="1"/>
          </p:cNvSpPr>
          <p:nvPr>
            <p:ph type="sldNum" sz="quarter" idx="11"/>
          </p:nvPr>
        </p:nvSpPr>
        <p:spPr>
          <a:xfrm>
            <a:off x="7655859" y="4768568"/>
            <a:ext cx="702437" cy="225541"/>
          </a:xfrm>
        </p:spPr>
        <p:txBody>
          <a:bodyPr wrap="none" anchor="t">
            <a:normAutofit/>
          </a:bodyPr>
          <a:lstStyle/>
          <a:p>
            <a:pPr>
              <a:spcAft>
                <a:spcPts val="600"/>
              </a:spcAft>
            </a:pPr>
            <a:fld id="{E86285AD-AB3F-3543-A9B4-A6423111C7D1}" type="slidenum">
              <a:rPr lang="nl-NL" smtClean="0"/>
              <a:pPr>
                <a:spcAft>
                  <a:spcPts val="600"/>
                </a:spcAft>
              </a:pPr>
              <a:t>4</a:t>
            </a:fld>
            <a:endParaRPr lang="nl-NL"/>
          </a:p>
        </p:txBody>
      </p:sp>
      <p:sp>
        <p:nvSpPr>
          <p:cNvPr id="14" name="Content Placeholder 4">
            <a:extLst>
              <a:ext uri="{FF2B5EF4-FFF2-40B4-BE49-F238E27FC236}">
                <a16:creationId xmlns:a16="http://schemas.microsoft.com/office/drawing/2014/main" id="{F68F5DC1-F8FA-F1E9-1F4D-FC32A1EDD70C}"/>
              </a:ext>
            </a:extLst>
          </p:cNvPr>
          <p:cNvSpPr>
            <a:spLocks noGrp="1"/>
          </p:cNvSpPr>
          <p:nvPr>
            <p:ph sz="quarter" idx="12"/>
          </p:nvPr>
        </p:nvSpPr>
        <p:spPr>
          <a:xfrm>
            <a:off x="755650" y="1204913"/>
            <a:ext cx="3672263" cy="3203575"/>
          </a:xfrm>
        </p:spPr>
        <p:txBody>
          <a:bodyPr/>
          <a:lstStyle/>
          <a:p>
            <a:pPr marL="0" indent="0">
              <a:buNone/>
            </a:pPr>
            <a:r>
              <a:rPr lang="nl-NL" sz="1600" i="1" dirty="0"/>
              <a:t>Start het filmpje met de muis linksonder</a:t>
            </a:r>
            <a:endParaRPr lang="nl-NL" sz="2400" i="1" dirty="0"/>
          </a:p>
          <a:p>
            <a:pPr marL="0" indent="0">
              <a:buNone/>
            </a:pPr>
            <a:endParaRPr lang="en-US" dirty="0"/>
          </a:p>
        </p:txBody>
      </p:sp>
      <p:pic>
        <p:nvPicPr>
          <p:cNvPr id="8" name="Afbeelding 7" descr="Afbeelding met tekst, Lettertype, logo, schermopname&#10;&#10;Door AI gegenereerde inhoud is mogelijk onjuist.">
            <a:extLst>
              <a:ext uri="{FF2B5EF4-FFF2-40B4-BE49-F238E27FC236}">
                <a16:creationId xmlns:a16="http://schemas.microsoft.com/office/drawing/2014/main" id="{C294A237-3ECA-CFEF-2E27-302DA8268D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55859" y="-1560"/>
            <a:ext cx="1488141" cy="916490"/>
          </a:xfrm>
          <a:prstGeom prst="rect">
            <a:avLst/>
          </a:prstGeom>
        </p:spPr>
      </p:pic>
      <p:pic>
        <p:nvPicPr>
          <p:cNvPr id="2" name="4D9AB73E">
            <a:hlinkClick r:id="" action="ppaction://media"/>
            <a:extLst>
              <a:ext uri="{FF2B5EF4-FFF2-40B4-BE49-F238E27FC236}">
                <a16:creationId xmlns:a16="http://schemas.microsoft.com/office/drawing/2014/main" id="{84BDE162-EC04-23DA-84EA-1FB6FD5C95C5}"/>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4572000" y="319120"/>
            <a:ext cx="2719518" cy="4161644"/>
          </a:xfrm>
          <a:prstGeom prst="rect">
            <a:avLst/>
          </a:prstGeom>
        </p:spPr>
      </p:pic>
    </p:spTree>
    <p:extLst>
      <p:ext uri="{BB962C8B-B14F-4D97-AF65-F5344CB8AC3E}">
        <p14:creationId xmlns:p14="http://schemas.microsoft.com/office/powerpoint/2010/main" val="2006537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7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vol="80000" mute="1">
                <p:cTn id="12" fill="hold" display="0">
                  <p:stCondLst>
                    <p:cond delay="indefinite"/>
                  </p:stCondLst>
                </p:cTn>
                <p:tgtEl>
                  <p:spTgt spid="2"/>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7435F-ED66-4548-82DD-77A9BB05C768}"/>
              </a:ext>
            </a:extLst>
          </p:cNvPr>
          <p:cNvSpPr>
            <a:spLocks noGrp="1"/>
          </p:cNvSpPr>
          <p:nvPr>
            <p:ph type="title"/>
          </p:nvPr>
        </p:nvSpPr>
        <p:spPr/>
        <p:txBody>
          <a:bodyPr/>
          <a:lstStyle/>
          <a:p>
            <a:r>
              <a:rPr lang="en-GB" dirty="0" err="1"/>
              <a:t>Samen</a:t>
            </a:r>
            <a:r>
              <a:rPr lang="en-GB" dirty="0"/>
              <a:t> </a:t>
            </a:r>
            <a:r>
              <a:rPr lang="en-GB" dirty="0" err="1"/>
              <a:t>beter</a:t>
            </a:r>
            <a:r>
              <a:rPr lang="en-GB" dirty="0"/>
              <a:t>: </a:t>
            </a:r>
            <a:r>
              <a:rPr lang="en-GB" dirty="0" err="1"/>
              <a:t>onderzoek</a:t>
            </a:r>
            <a:endParaRPr lang="en-NL" dirty="0"/>
          </a:p>
        </p:txBody>
      </p:sp>
      <p:sp>
        <p:nvSpPr>
          <p:cNvPr id="3" name="Footer Placeholder 2">
            <a:extLst>
              <a:ext uri="{FF2B5EF4-FFF2-40B4-BE49-F238E27FC236}">
                <a16:creationId xmlns:a16="http://schemas.microsoft.com/office/drawing/2014/main" id="{5E9B942D-FF4B-7B47-A03C-54E8780113AE}"/>
              </a:ext>
            </a:extLst>
          </p:cNvPr>
          <p:cNvSpPr>
            <a:spLocks noGrp="1"/>
          </p:cNvSpPr>
          <p:nvPr>
            <p:ph type="ftr" sz="quarter" idx="10"/>
          </p:nvPr>
        </p:nvSpPr>
        <p:spPr/>
        <p:txBody>
          <a:bodyPr/>
          <a:lstStyle/>
          <a:p>
            <a:pPr algn="r"/>
            <a:r>
              <a:rPr lang="nl-NL" dirty="0" err="1"/>
              <a:t>ViP</a:t>
            </a:r>
            <a:r>
              <a:rPr lang="nl-NL" dirty="0"/>
              <a:t> |</a:t>
            </a:r>
            <a:r>
              <a:rPr lang="nl-NL" sz="1000" dirty="0"/>
              <a:t>Zichtbaarheid van spoorwerkers rondom een spoorkraan (KROL)                                                                                               april 2025</a:t>
            </a:r>
          </a:p>
          <a:p>
            <a:endParaRPr lang="nl-NL" dirty="0"/>
          </a:p>
          <a:p>
            <a:endParaRPr lang="nl-NL" dirty="0"/>
          </a:p>
        </p:txBody>
      </p:sp>
      <p:sp>
        <p:nvSpPr>
          <p:cNvPr id="7" name="Slide Number Placeholder 6">
            <a:extLst>
              <a:ext uri="{FF2B5EF4-FFF2-40B4-BE49-F238E27FC236}">
                <a16:creationId xmlns:a16="http://schemas.microsoft.com/office/drawing/2014/main" id="{3987E850-AD98-2F44-B755-D28F0949FEAC}"/>
              </a:ext>
            </a:extLst>
          </p:cNvPr>
          <p:cNvSpPr>
            <a:spLocks noGrp="1"/>
          </p:cNvSpPr>
          <p:nvPr>
            <p:ph type="sldNum" sz="quarter" idx="11"/>
          </p:nvPr>
        </p:nvSpPr>
        <p:spPr/>
        <p:txBody>
          <a:bodyPr/>
          <a:lstStyle/>
          <a:p>
            <a:fld id="{E86285AD-AB3F-3543-A9B4-A6423111C7D1}" type="slidenum">
              <a:rPr lang="nl-NL" smtClean="0"/>
              <a:pPr/>
              <a:t>5</a:t>
            </a:fld>
            <a:endParaRPr lang="nl-NL" dirty="0"/>
          </a:p>
        </p:txBody>
      </p:sp>
      <p:sp>
        <p:nvSpPr>
          <p:cNvPr id="4" name="Content Placeholder 3">
            <a:extLst>
              <a:ext uri="{FF2B5EF4-FFF2-40B4-BE49-F238E27FC236}">
                <a16:creationId xmlns:a16="http://schemas.microsoft.com/office/drawing/2014/main" id="{FEC5FA70-F67B-FD4C-9977-E013BEE86E3F}"/>
              </a:ext>
            </a:extLst>
          </p:cNvPr>
          <p:cNvSpPr>
            <a:spLocks noGrp="1"/>
          </p:cNvSpPr>
          <p:nvPr>
            <p:ph sz="quarter" idx="12"/>
          </p:nvPr>
        </p:nvSpPr>
        <p:spPr>
          <a:xfrm>
            <a:off x="755650" y="1204913"/>
            <a:ext cx="7589838" cy="3203575"/>
          </a:xfrm>
        </p:spPr>
        <p:txBody>
          <a:bodyPr/>
          <a:lstStyle/>
          <a:p>
            <a:pPr marL="0" indent="0">
              <a:buNone/>
            </a:pPr>
            <a:r>
              <a:rPr lang="nl-NL" dirty="0"/>
              <a:t>Naar aanleiding van de praktijksituatie worden enkele testen gedaan. </a:t>
            </a:r>
            <a:br>
              <a:rPr lang="nl-NL" dirty="0"/>
            </a:br>
            <a:br>
              <a:rPr lang="nl-NL" dirty="0"/>
            </a:br>
            <a:r>
              <a:rPr lang="nl-NL" dirty="0"/>
              <a:t>Als de spoorwerker in oranje kleding met reflecterende strepen voor een lichte achtergrond staat (zoals kratten, palen of metalen materialen), kan de camera hem </a:t>
            </a:r>
            <a:r>
              <a:rPr lang="nl-NL" b="1" dirty="0"/>
              <a:t>niet</a:t>
            </a:r>
            <a:r>
              <a:rPr lang="nl-NL" dirty="0"/>
              <a:t> zien. Als de spoorwerker een veiligheidshesje draagt over een donkere trui of een andere donkere broek, blijft hij wel zichtbaar. Ook de hoeveelheid licht in de omgeving heeft invloed.</a:t>
            </a:r>
            <a:endParaRPr lang="nl-NL" sz="1600" dirty="0">
              <a:latin typeface="Aptos" panose="020B0004020202020204" pitchFamily="34" charset="0"/>
              <a:ea typeface="Aptos" panose="020B0004020202020204" pitchFamily="34" charset="0"/>
              <a:cs typeface="Aptos" panose="020B0004020202020204" pitchFamily="34" charset="0"/>
            </a:endParaRPr>
          </a:p>
          <a:p>
            <a:pPr>
              <a:buNone/>
            </a:pPr>
            <a:endParaRPr lang="en-NL" dirty="0"/>
          </a:p>
        </p:txBody>
      </p:sp>
      <p:sp>
        <p:nvSpPr>
          <p:cNvPr id="6" name="TextBox 5">
            <a:extLst>
              <a:ext uri="{FF2B5EF4-FFF2-40B4-BE49-F238E27FC236}">
                <a16:creationId xmlns:a16="http://schemas.microsoft.com/office/drawing/2014/main" id="{20394D33-A679-6540-AA11-DCCB57DD4970}"/>
              </a:ext>
            </a:extLst>
          </p:cNvPr>
          <p:cNvSpPr txBox="1"/>
          <p:nvPr/>
        </p:nvSpPr>
        <p:spPr>
          <a:xfrm>
            <a:off x="1725854" y="1380683"/>
            <a:ext cx="184731" cy="369332"/>
          </a:xfrm>
          <a:prstGeom prst="rect">
            <a:avLst/>
          </a:prstGeom>
          <a:noFill/>
        </p:spPr>
        <p:txBody>
          <a:bodyPr wrap="none" rtlCol="0">
            <a:spAutoFit/>
          </a:bodyPr>
          <a:lstStyle/>
          <a:p>
            <a:endParaRPr lang="en-NL" dirty="0"/>
          </a:p>
        </p:txBody>
      </p:sp>
      <p:pic>
        <p:nvPicPr>
          <p:cNvPr id="8" name="Afbeelding 7" descr="Afbeelding met tekst, Lettertype, logo, schermopname&#10;&#10;Door AI gegenereerde inhoud is mogelijk onjuist.">
            <a:extLst>
              <a:ext uri="{FF2B5EF4-FFF2-40B4-BE49-F238E27FC236}">
                <a16:creationId xmlns:a16="http://schemas.microsoft.com/office/drawing/2014/main" id="{CAEA245E-B230-5DE5-3FA6-A808C2E59A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5859" y="-1560"/>
            <a:ext cx="1488141" cy="916490"/>
          </a:xfrm>
          <a:prstGeom prst="rect">
            <a:avLst/>
          </a:prstGeom>
        </p:spPr>
      </p:pic>
    </p:spTree>
    <p:extLst>
      <p:ext uri="{BB962C8B-B14F-4D97-AF65-F5344CB8AC3E}">
        <p14:creationId xmlns:p14="http://schemas.microsoft.com/office/powerpoint/2010/main" val="40536109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7435F-ED66-4548-82DD-77A9BB05C768}"/>
              </a:ext>
            </a:extLst>
          </p:cNvPr>
          <p:cNvSpPr>
            <a:spLocks noGrp="1"/>
          </p:cNvSpPr>
          <p:nvPr>
            <p:ph type="title"/>
          </p:nvPr>
        </p:nvSpPr>
        <p:spPr/>
        <p:txBody>
          <a:bodyPr/>
          <a:lstStyle/>
          <a:p>
            <a:r>
              <a:rPr lang="en-GB" dirty="0" err="1"/>
              <a:t>Samen</a:t>
            </a:r>
            <a:r>
              <a:rPr lang="en-GB" dirty="0"/>
              <a:t> </a:t>
            </a:r>
            <a:r>
              <a:rPr lang="en-GB" dirty="0" err="1"/>
              <a:t>beter</a:t>
            </a:r>
            <a:r>
              <a:rPr lang="en-GB" dirty="0"/>
              <a:t>: wat </a:t>
            </a:r>
            <a:r>
              <a:rPr lang="en-GB" dirty="0" err="1"/>
              <a:t>gaat</a:t>
            </a:r>
            <a:r>
              <a:rPr lang="en-GB" dirty="0"/>
              <a:t> railAlert </a:t>
            </a:r>
            <a:r>
              <a:rPr lang="en-GB" dirty="0" err="1"/>
              <a:t>doen</a:t>
            </a:r>
            <a:r>
              <a:rPr lang="en-GB" dirty="0"/>
              <a:t>?</a:t>
            </a:r>
            <a:endParaRPr lang="en-NL" dirty="0"/>
          </a:p>
        </p:txBody>
      </p:sp>
      <p:sp>
        <p:nvSpPr>
          <p:cNvPr id="3" name="Footer Placeholder 2">
            <a:extLst>
              <a:ext uri="{FF2B5EF4-FFF2-40B4-BE49-F238E27FC236}">
                <a16:creationId xmlns:a16="http://schemas.microsoft.com/office/drawing/2014/main" id="{5E9B942D-FF4B-7B47-A03C-54E8780113AE}"/>
              </a:ext>
            </a:extLst>
          </p:cNvPr>
          <p:cNvSpPr>
            <a:spLocks noGrp="1"/>
          </p:cNvSpPr>
          <p:nvPr>
            <p:ph type="ftr" sz="quarter" idx="10"/>
          </p:nvPr>
        </p:nvSpPr>
        <p:spPr/>
        <p:txBody>
          <a:bodyPr/>
          <a:lstStyle/>
          <a:p>
            <a:pPr algn="r"/>
            <a:r>
              <a:rPr lang="nl-NL" dirty="0" err="1"/>
              <a:t>ViP</a:t>
            </a:r>
            <a:r>
              <a:rPr lang="nl-NL" dirty="0"/>
              <a:t> |</a:t>
            </a:r>
            <a:r>
              <a:rPr lang="nl-NL" sz="1000" dirty="0"/>
              <a:t>Zichtbaarheid van spoorwerkers rondom een spoorkraan (KROL)                                                                                               april 2025</a:t>
            </a:r>
          </a:p>
          <a:p>
            <a:endParaRPr lang="nl-NL" dirty="0"/>
          </a:p>
          <a:p>
            <a:endParaRPr lang="nl-NL" dirty="0"/>
          </a:p>
        </p:txBody>
      </p:sp>
      <p:sp>
        <p:nvSpPr>
          <p:cNvPr id="7" name="Slide Number Placeholder 6">
            <a:extLst>
              <a:ext uri="{FF2B5EF4-FFF2-40B4-BE49-F238E27FC236}">
                <a16:creationId xmlns:a16="http://schemas.microsoft.com/office/drawing/2014/main" id="{3987E850-AD98-2F44-B755-D28F0949FEAC}"/>
              </a:ext>
            </a:extLst>
          </p:cNvPr>
          <p:cNvSpPr>
            <a:spLocks noGrp="1"/>
          </p:cNvSpPr>
          <p:nvPr>
            <p:ph type="sldNum" sz="quarter" idx="11"/>
          </p:nvPr>
        </p:nvSpPr>
        <p:spPr/>
        <p:txBody>
          <a:bodyPr/>
          <a:lstStyle/>
          <a:p>
            <a:fld id="{E86285AD-AB3F-3543-A9B4-A6423111C7D1}" type="slidenum">
              <a:rPr lang="nl-NL" smtClean="0"/>
              <a:pPr/>
              <a:t>6</a:t>
            </a:fld>
            <a:endParaRPr lang="nl-NL" dirty="0"/>
          </a:p>
        </p:txBody>
      </p:sp>
      <p:sp>
        <p:nvSpPr>
          <p:cNvPr id="4" name="Content Placeholder 3">
            <a:extLst>
              <a:ext uri="{FF2B5EF4-FFF2-40B4-BE49-F238E27FC236}">
                <a16:creationId xmlns:a16="http://schemas.microsoft.com/office/drawing/2014/main" id="{FEC5FA70-F67B-FD4C-9977-E013BEE86E3F}"/>
              </a:ext>
            </a:extLst>
          </p:cNvPr>
          <p:cNvSpPr>
            <a:spLocks noGrp="1"/>
          </p:cNvSpPr>
          <p:nvPr>
            <p:ph sz="quarter" idx="12"/>
          </p:nvPr>
        </p:nvSpPr>
        <p:spPr>
          <a:xfrm>
            <a:off x="755650" y="970756"/>
            <a:ext cx="7589838" cy="3578974"/>
          </a:xfrm>
        </p:spPr>
        <p:txBody>
          <a:bodyPr/>
          <a:lstStyle/>
          <a:p>
            <a:pPr marL="257175" indent="-257175">
              <a:buFont typeface="Symbol" panose="05050102010706020507" pitchFamily="18" charset="2"/>
              <a:buChar char=""/>
            </a:pPr>
            <a:r>
              <a:rPr lang="nl-NL" sz="1600" b="1" dirty="0">
                <a:latin typeface="Aptos" panose="020B0004020202020204" pitchFamily="34" charset="0"/>
                <a:ea typeface="Times New Roman" panose="02020603050405020304" pitchFamily="18" charset="0"/>
                <a:cs typeface="Aptos" panose="020B0004020202020204" pitchFamily="34" charset="0"/>
              </a:rPr>
              <a:t>Onderzoek: </a:t>
            </a:r>
            <a:r>
              <a:rPr lang="nl-NL" sz="1600" dirty="0">
                <a:latin typeface="Aptos" panose="020B0004020202020204" pitchFamily="34" charset="0"/>
                <a:ea typeface="Times New Roman" panose="02020603050405020304" pitchFamily="18" charset="0"/>
                <a:cs typeface="Aptos" panose="020B0004020202020204" pitchFamily="34" charset="0"/>
              </a:rPr>
              <a:t>naar de invloed van verlichting, camerakwaliteit en kleding op de zichtbaarheid.</a:t>
            </a:r>
          </a:p>
          <a:p>
            <a:pPr marL="257175" indent="-257175">
              <a:buFont typeface="Symbol" panose="05050102010706020507" pitchFamily="18" charset="2"/>
              <a:buChar char=""/>
            </a:pPr>
            <a:endParaRPr lang="nl-NL" sz="1600" dirty="0">
              <a:latin typeface="Aptos" panose="020B0004020202020204" pitchFamily="34" charset="0"/>
              <a:ea typeface="Times New Roman" panose="02020603050405020304" pitchFamily="18" charset="0"/>
              <a:cs typeface="Aptos" panose="020B0004020202020204" pitchFamily="34" charset="0"/>
            </a:endParaRPr>
          </a:p>
          <a:p>
            <a:pPr marL="257175" indent="-257175">
              <a:buFont typeface="Symbol" panose="05050102010706020507" pitchFamily="18" charset="2"/>
              <a:buChar char=""/>
            </a:pPr>
            <a:r>
              <a:rPr lang="nl-NL" b="1" dirty="0">
                <a:latin typeface="Aptos" panose="020B0004020202020204" pitchFamily="34" charset="0"/>
                <a:ea typeface="Aptos" panose="020B0004020202020204" pitchFamily="34" charset="0"/>
                <a:cs typeface="Aptos" panose="020B0004020202020204" pitchFamily="34" charset="0"/>
              </a:rPr>
              <a:t>Certificering</a:t>
            </a:r>
            <a:r>
              <a:rPr lang="nl-NL" sz="1600" b="1" dirty="0">
                <a:latin typeface="Aptos" panose="020B0004020202020204" pitchFamily="34" charset="0"/>
                <a:ea typeface="Aptos" panose="020B0004020202020204" pitchFamily="34" charset="0"/>
                <a:cs typeface="Aptos" panose="020B0004020202020204" pitchFamily="34" charset="0"/>
              </a:rPr>
              <a:t>:</a:t>
            </a:r>
            <a:r>
              <a:rPr lang="nl-NL" sz="1600" dirty="0">
                <a:latin typeface="Aptos" panose="020B0004020202020204" pitchFamily="34" charset="0"/>
                <a:ea typeface="Aptos" panose="020B0004020202020204" pitchFamily="34" charset="0"/>
                <a:cs typeface="Aptos" panose="020B0004020202020204" pitchFamily="34" charset="0"/>
              </a:rPr>
              <a:t> TCVT bepaalt de keuringseisen van de KROL. We stellen aan hen voor om kwaliteitseisen</a:t>
            </a:r>
            <a:r>
              <a:rPr lang="nl-NL" dirty="0">
                <a:latin typeface="Aptos" panose="020B0004020202020204" pitchFamily="34" charset="0"/>
                <a:ea typeface="Aptos" panose="020B0004020202020204" pitchFamily="34" charset="0"/>
                <a:cs typeface="Aptos" panose="020B0004020202020204" pitchFamily="34" charset="0"/>
              </a:rPr>
              <a:t> te stellen aan de camera en het beeldscherm in de KROL als uit het verdere onderzoek blijkt dat dit invloed heeft op de veiligheid.</a:t>
            </a:r>
            <a:endParaRPr lang="nl-NL" sz="1600" dirty="0">
              <a:latin typeface="Aptos" panose="020B0004020202020204" pitchFamily="34" charset="0"/>
              <a:ea typeface="Aptos" panose="020B0004020202020204" pitchFamily="34" charset="0"/>
              <a:cs typeface="Aptos" panose="020B0004020202020204" pitchFamily="34" charset="0"/>
            </a:endParaRPr>
          </a:p>
          <a:p>
            <a:pPr marL="0" indent="0">
              <a:buNone/>
            </a:pPr>
            <a:endParaRPr lang="nl-NL" sz="1600" dirty="0">
              <a:latin typeface="Aptos" panose="020B0004020202020204" pitchFamily="34" charset="0"/>
              <a:ea typeface="Aptos" panose="020B0004020202020204" pitchFamily="34" charset="0"/>
              <a:cs typeface="Aptos" panose="020B0004020202020204" pitchFamily="34" charset="0"/>
            </a:endParaRPr>
          </a:p>
          <a:p>
            <a:pPr marL="257175" indent="-257175">
              <a:buFont typeface="Symbol" panose="05050102010706020507" pitchFamily="18" charset="2"/>
              <a:buChar char=""/>
            </a:pPr>
            <a:r>
              <a:rPr lang="nl-NL" sz="1600" b="1" dirty="0">
                <a:latin typeface="Aptos" panose="020B0004020202020204" pitchFamily="34" charset="0"/>
                <a:ea typeface="Times New Roman" panose="02020603050405020304" pitchFamily="18" charset="0"/>
                <a:cs typeface="Aptos" panose="020B0004020202020204" pitchFamily="34" charset="0"/>
              </a:rPr>
              <a:t>Regelgeving:</a:t>
            </a:r>
            <a:r>
              <a:rPr lang="nl-NL" sz="1600" dirty="0">
                <a:latin typeface="Aptos" panose="020B0004020202020204" pitchFamily="34" charset="0"/>
                <a:ea typeface="Times New Roman" panose="02020603050405020304" pitchFamily="18" charset="0"/>
                <a:cs typeface="Aptos" panose="020B0004020202020204" pitchFamily="34" charset="0"/>
              </a:rPr>
              <a:t> Bewustwording is cruciaal, communicatie blijft essentieel. We onderzoeken of de bestaande regelgeving duidelijk genoeg beschreven is. </a:t>
            </a:r>
          </a:p>
          <a:p>
            <a:pPr marL="0" indent="0">
              <a:buNone/>
            </a:pPr>
            <a:endParaRPr lang="nl-NL" sz="1600" dirty="0">
              <a:latin typeface="Aptos" panose="020B0004020202020204" pitchFamily="34" charset="0"/>
              <a:ea typeface="Times New Roman" panose="02020603050405020304" pitchFamily="18" charset="0"/>
              <a:cs typeface="Aptos" panose="020B0004020202020204" pitchFamily="34" charset="0"/>
            </a:endParaRPr>
          </a:p>
          <a:p>
            <a:pPr marL="257175" indent="-257175">
              <a:buFont typeface="Symbol" panose="05050102010706020507" pitchFamily="18" charset="2"/>
              <a:buChar char=""/>
            </a:pPr>
            <a:r>
              <a:rPr lang="nl-NL" b="1" dirty="0">
                <a:latin typeface="Aptos" panose="020B0004020202020204" pitchFamily="34" charset="0"/>
              </a:rPr>
              <a:t>Bewustwording: </a:t>
            </a:r>
            <a:r>
              <a:rPr lang="nl-NL" dirty="0">
                <a:latin typeface="Aptos" panose="020B0004020202020204" pitchFamily="34" charset="0"/>
              </a:rPr>
              <a:t>Door dit incident en deze </a:t>
            </a:r>
            <a:r>
              <a:rPr lang="nl-NL" dirty="0" err="1">
                <a:latin typeface="Aptos" panose="020B0004020202020204" pitchFamily="34" charset="0"/>
              </a:rPr>
              <a:t>toolbox</a:t>
            </a:r>
            <a:r>
              <a:rPr lang="nl-NL" dirty="0">
                <a:latin typeface="Aptos" panose="020B0004020202020204" pitchFamily="34" charset="0"/>
              </a:rPr>
              <a:t> te delen met de branche via de website en in werkkamer van railAlert, worden mensen zich bewust van de risico’s.</a:t>
            </a:r>
            <a:endParaRPr lang="en-GB" dirty="0"/>
          </a:p>
        </p:txBody>
      </p:sp>
      <p:sp>
        <p:nvSpPr>
          <p:cNvPr id="5" name="TextBox 4">
            <a:extLst>
              <a:ext uri="{FF2B5EF4-FFF2-40B4-BE49-F238E27FC236}">
                <a16:creationId xmlns:a16="http://schemas.microsoft.com/office/drawing/2014/main" id="{6BFED398-4525-B745-88BB-AC33F598C8DA}"/>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20394D33-A679-6540-AA11-DCCB57DD4970}"/>
              </a:ext>
            </a:extLst>
          </p:cNvPr>
          <p:cNvSpPr txBox="1"/>
          <p:nvPr/>
        </p:nvSpPr>
        <p:spPr>
          <a:xfrm>
            <a:off x="1725854" y="1380683"/>
            <a:ext cx="184731" cy="369332"/>
          </a:xfrm>
          <a:prstGeom prst="rect">
            <a:avLst/>
          </a:prstGeom>
          <a:noFill/>
        </p:spPr>
        <p:txBody>
          <a:bodyPr wrap="none" rtlCol="0">
            <a:spAutoFit/>
          </a:bodyPr>
          <a:lstStyle/>
          <a:p>
            <a:endParaRPr lang="en-NL" dirty="0"/>
          </a:p>
        </p:txBody>
      </p:sp>
      <p:pic>
        <p:nvPicPr>
          <p:cNvPr id="8" name="Afbeelding 7" descr="Afbeelding met tekst, Lettertype, logo, schermopname&#10;&#10;Door AI gegenereerde inhoud is mogelijk onjuist.">
            <a:extLst>
              <a:ext uri="{FF2B5EF4-FFF2-40B4-BE49-F238E27FC236}">
                <a16:creationId xmlns:a16="http://schemas.microsoft.com/office/drawing/2014/main" id="{DDF85AC9-6D02-6AC0-3ACC-85D777A46A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5859" y="-1560"/>
            <a:ext cx="1488141" cy="916490"/>
          </a:xfrm>
          <a:prstGeom prst="rect">
            <a:avLst/>
          </a:prstGeom>
        </p:spPr>
      </p:pic>
    </p:spTree>
    <p:extLst>
      <p:ext uri="{BB962C8B-B14F-4D97-AF65-F5344CB8AC3E}">
        <p14:creationId xmlns:p14="http://schemas.microsoft.com/office/powerpoint/2010/main" val="8636806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3A980B-B7C9-CB53-3381-3B292A1298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2D37BF-0745-587E-58DD-0A477D723500}"/>
              </a:ext>
            </a:extLst>
          </p:cNvPr>
          <p:cNvSpPr>
            <a:spLocks noGrp="1"/>
          </p:cNvSpPr>
          <p:nvPr>
            <p:ph type="title"/>
          </p:nvPr>
        </p:nvSpPr>
        <p:spPr>
          <a:xfrm>
            <a:off x="755650" y="126997"/>
            <a:ext cx="7589838" cy="609603"/>
          </a:xfrm>
        </p:spPr>
        <p:txBody>
          <a:bodyPr/>
          <a:lstStyle/>
          <a:p>
            <a:r>
              <a:rPr lang="en-GB" dirty="0" err="1"/>
              <a:t>Samen</a:t>
            </a:r>
            <a:r>
              <a:rPr lang="en-GB" dirty="0"/>
              <a:t> </a:t>
            </a:r>
            <a:r>
              <a:rPr lang="en-GB" dirty="0" err="1"/>
              <a:t>beter</a:t>
            </a:r>
            <a:r>
              <a:rPr lang="en-GB" dirty="0"/>
              <a:t>: wat </a:t>
            </a:r>
            <a:r>
              <a:rPr lang="en-GB" dirty="0" err="1"/>
              <a:t>kan</a:t>
            </a:r>
            <a:r>
              <a:rPr lang="en-GB" dirty="0"/>
              <a:t> </a:t>
            </a:r>
            <a:r>
              <a:rPr lang="en-GB" dirty="0" err="1"/>
              <a:t>jij</a:t>
            </a:r>
            <a:r>
              <a:rPr lang="en-GB" dirty="0"/>
              <a:t> </a:t>
            </a:r>
            <a:r>
              <a:rPr lang="en-GB" dirty="0" err="1"/>
              <a:t>doen</a:t>
            </a:r>
            <a:r>
              <a:rPr lang="en-GB" dirty="0"/>
              <a:t>?</a:t>
            </a:r>
            <a:endParaRPr lang="en-NL" dirty="0"/>
          </a:p>
        </p:txBody>
      </p:sp>
      <p:sp>
        <p:nvSpPr>
          <p:cNvPr id="3" name="Footer Placeholder 2">
            <a:extLst>
              <a:ext uri="{FF2B5EF4-FFF2-40B4-BE49-F238E27FC236}">
                <a16:creationId xmlns:a16="http://schemas.microsoft.com/office/drawing/2014/main" id="{44E2AE30-75CC-3864-5652-1183059C805D}"/>
              </a:ext>
            </a:extLst>
          </p:cNvPr>
          <p:cNvSpPr>
            <a:spLocks noGrp="1"/>
          </p:cNvSpPr>
          <p:nvPr>
            <p:ph type="ftr" sz="quarter" idx="10"/>
          </p:nvPr>
        </p:nvSpPr>
        <p:spPr/>
        <p:txBody>
          <a:bodyPr/>
          <a:lstStyle/>
          <a:p>
            <a:pPr algn="r"/>
            <a:r>
              <a:rPr lang="nl-NL" dirty="0" err="1"/>
              <a:t>ViP</a:t>
            </a:r>
            <a:r>
              <a:rPr lang="nl-NL" dirty="0"/>
              <a:t> |</a:t>
            </a:r>
            <a:r>
              <a:rPr lang="nl-NL" sz="1000" dirty="0"/>
              <a:t>Zichtbaarheid van spoorwerkers rondom een spoorkraan (KROL)                                                                                               April 2025	</a:t>
            </a:r>
          </a:p>
          <a:p>
            <a:endParaRPr lang="nl-NL" dirty="0"/>
          </a:p>
          <a:p>
            <a:endParaRPr lang="nl-NL" dirty="0"/>
          </a:p>
        </p:txBody>
      </p:sp>
      <p:sp>
        <p:nvSpPr>
          <p:cNvPr id="7" name="Slide Number Placeholder 6">
            <a:extLst>
              <a:ext uri="{FF2B5EF4-FFF2-40B4-BE49-F238E27FC236}">
                <a16:creationId xmlns:a16="http://schemas.microsoft.com/office/drawing/2014/main" id="{F6FB753F-EE63-8D77-09EF-91DC19F449B8}"/>
              </a:ext>
            </a:extLst>
          </p:cNvPr>
          <p:cNvSpPr>
            <a:spLocks noGrp="1"/>
          </p:cNvSpPr>
          <p:nvPr>
            <p:ph type="sldNum" sz="quarter" idx="11"/>
          </p:nvPr>
        </p:nvSpPr>
        <p:spPr/>
        <p:txBody>
          <a:bodyPr/>
          <a:lstStyle/>
          <a:p>
            <a:fld id="{E86285AD-AB3F-3543-A9B4-A6423111C7D1}" type="slidenum">
              <a:rPr lang="nl-NL" smtClean="0"/>
              <a:pPr/>
              <a:t>7</a:t>
            </a:fld>
            <a:endParaRPr lang="nl-NL" dirty="0"/>
          </a:p>
        </p:txBody>
      </p:sp>
      <p:sp>
        <p:nvSpPr>
          <p:cNvPr id="4" name="Content Placeholder 3">
            <a:extLst>
              <a:ext uri="{FF2B5EF4-FFF2-40B4-BE49-F238E27FC236}">
                <a16:creationId xmlns:a16="http://schemas.microsoft.com/office/drawing/2014/main" id="{EEDD30B3-977A-D353-052C-8BD61F2ED388}"/>
              </a:ext>
            </a:extLst>
          </p:cNvPr>
          <p:cNvSpPr>
            <a:spLocks noGrp="1"/>
          </p:cNvSpPr>
          <p:nvPr>
            <p:ph sz="quarter" idx="12"/>
          </p:nvPr>
        </p:nvSpPr>
        <p:spPr>
          <a:xfrm>
            <a:off x="583675" y="620567"/>
            <a:ext cx="7589838" cy="3905294"/>
          </a:xfrm>
        </p:spPr>
        <p:txBody>
          <a:bodyPr/>
          <a:lstStyle/>
          <a:p>
            <a:r>
              <a:rPr lang="nl-NL" sz="1600" dirty="0"/>
              <a:t>Een camera is en blijft een hulpmiddel. Het is niet veilig om alleen op je camera te vertrouwen. </a:t>
            </a:r>
            <a:r>
              <a:rPr lang="nl-NL" sz="1600" dirty="0">
                <a:latin typeface="Aptos" panose="020B0004020202020204" pitchFamily="34" charset="0"/>
                <a:ea typeface="Times New Roman" panose="02020603050405020304" pitchFamily="18" charset="0"/>
                <a:cs typeface="Aptos" panose="020B0004020202020204" pitchFamily="34" charset="0"/>
              </a:rPr>
              <a:t>Controleer altijd zelf of de rijweg écht vrij is, schakel bij twijfel een BBD of LWB in.</a:t>
            </a:r>
            <a:r>
              <a:rPr lang="nl-NL" sz="1600" dirty="0"/>
              <a:t> </a:t>
            </a:r>
            <a:r>
              <a:rPr lang="nl-NL" sz="1600" b="1" dirty="0"/>
              <a:t>Maak altijd oogcontact en pas het ‘zie je mij, zie ik jou’ principe toe</a:t>
            </a:r>
            <a:r>
              <a:rPr lang="nl-NL" sz="1600" dirty="0"/>
              <a:t>. In situaties waarbij er meerdere voertuigen in een gebied rijden is het raadzaam om extra begeleiding ( b.v. bij ieder voertuig een BBD) te stellen.</a:t>
            </a:r>
            <a:br>
              <a:rPr lang="nl-NL" sz="1600" dirty="0"/>
            </a:br>
            <a:endParaRPr lang="nl-NL" sz="1600" dirty="0">
              <a:latin typeface="Aptos" panose="020B0004020202020204" pitchFamily="34" charset="0"/>
              <a:ea typeface="Aptos" panose="020B0004020202020204" pitchFamily="34" charset="0"/>
              <a:cs typeface="Aptos" panose="020B0004020202020204" pitchFamily="34" charset="0"/>
            </a:endParaRPr>
          </a:p>
          <a:p>
            <a:pPr marL="257175" indent="-257175">
              <a:buFont typeface="Symbol" panose="05050102010706020507" pitchFamily="18" charset="2"/>
              <a:buChar char=""/>
            </a:pPr>
            <a:r>
              <a:rPr lang="nl-NL" sz="1600" dirty="0">
                <a:latin typeface="Aptos" panose="020B0004020202020204" pitchFamily="34" charset="0"/>
                <a:ea typeface="Times New Roman" panose="02020603050405020304" pitchFamily="18" charset="0"/>
                <a:cs typeface="Aptos" panose="020B0004020202020204" pitchFamily="34" charset="0"/>
              </a:rPr>
              <a:t>Maak als spoorwerker altijd afspraken met de machinist voordat je je achter een KROL begeeft. </a:t>
            </a:r>
            <a:r>
              <a:rPr lang="nl-NL" sz="1600" b="1" dirty="0"/>
              <a:t>Maak altijd oogcontact en pas het ‘zie je mij, zie ik jou’ principe toe</a:t>
            </a:r>
            <a:r>
              <a:rPr lang="nl-NL" sz="1600" dirty="0"/>
              <a:t>. </a:t>
            </a:r>
            <a:r>
              <a:rPr lang="nl-NL" sz="1600" i="1" dirty="0">
                <a:solidFill>
                  <a:schemeClr val="accent2"/>
                </a:solidFill>
                <a:latin typeface="Aptos" panose="020B0004020202020204" pitchFamily="34" charset="0"/>
                <a:ea typeface="Times New Roman" panose="02020603050405020304" pitchFamily="18" charset="0"/>
                <a:cs typeface="Aptos" panose="020B0004020202020204" pitchFamily="34" charset="0"/>
              </a:rPr>
              <a:t>Stap nooit zomaar achter een KROL zonder eerst contact te maken met de machinist!</a:t>
            </a:r>
          </a:p>
          <a:p>
            <a:pPr marL="257175" indent="-257175">
              <a:buFont typeface="Symbol" panose="05050102010706020507" pitchFamily="18" charset="2"/>
              <a:buChar char=""/>
            </a:pPr>
            <a:r>
              <a:rPr lang="nl-NL" sz="1600" dirty="0">
                <a:latin typeface="Aptos" panose="020B0004020202020204" pitchFamily="34" charset="0"/>
                <a:ea typeface="Times New Roman" panose="02020603050405020304" pitchFamily="18" charset="0"/>
                <a:cs typeface="Aptos" panose="020B0004020202020204" pitchFamily="34" charset="0"/>
              </a:rPr>
              <a:t>Wees je als machinist bewust van de invloed van verlichting en reflectie op je cameraweergave (bij sommig</a:t>
            </a:r>
            <a:r>
              <a:rPr lang="nl-NL" dirty="0">
                <a:latin typeface="Aptos" panose="020B0004020202020204" pitchFamily="34" charset="0"/>
                <a:ea typeface="Times New Roman" panose="02020603050405020304" pitchFamily="18" charset="0"/>
                <a:cs typeface="Aptos" panose="020B0004020202020204" pitchFamily="34" charset="0"/>
              </a:rPr>
              <a:t>e camera’s is deze </a:t>
            </a:r>
            <a:r>
              <a:rPr lang="nl-NL" sz="1600" dirty="0">
                <a:latin typeface="Aptos" panose="020B0004020202020204" pitchFamily="34" charset="0"/>
                <a:ea typeface="Times New Roman" panose="02020603050405020304" pitchFamily="18" charset="0"/>
                <a:cs typeface="Aptos" panose="020B0004020202020204" pitchFamily="34" charset="0"/>
              </a:rPr>
              <a:t>handmatig aan te passen), en weet dat een camera niet alles achter een KROL registreert.</a:t>
            </a:r>
            <a:endParaRPr lang="nl-NL" sz="1600" dirty="0">
              <a:latin typeface="Aptos" panose="020B0004020202020204" pitchFamily="34" charset="0"/>
              <a:ea typeface="Aptos" panose="020B0004020202020204" pitchFamily="34" charset="0"/>
              <a:cs typeface="Aptos" panose="020B0004020202020204" pitchFamily="34" charset="0"/>
            </a:endParaRPr>
          </a:p>
        </p:txBody>
      </p:sp>
      <p:sp>
        <p:nvSpPr>
          <p:cNvPr id="5" name="TextBox 4">
            <a:extLst>
              <a:ext uri="{FF2B5EF4-FFF2-40B4-BE49-F238E27FC236}">
                <a16:creationId xmlns:a16="http://schemas.microsoft.com/office/drawing/2014/main" id="{78DBE129-BBDB-8510-EDAF-5A8E805F6171}"/>
              </a:ext>
            </a:extLst>
          </p:cNvPr>
          <p:cNvSpPr txBox="1"/>
          <p:nvPr/>
        </p:nvSpPr>
        <p:spPr>
          <a:xfrm>
            <a:off x="2137637" y="1853023"/>
            <a:ext cx="184731" cy="369332"/>
          </a:xfrm>
          <a:prstGeom prst="rect">
            <a:avLst/>
          </a:prstGeom>
          <a:noFill/>
        </p:spPr>
        <p:txBody>
          <a:bodyPr wrap="none" rtlCol="0">
            <a:spAutoFit/>
          </a:bodyPr>
          <a:lstStyle/>
          <a:p>
            <a:endParaRPr lang="en-NL" dirty="0"/>
          </a:p>
        </p:txBody>
      </p:sp>
      <p:pic>
        <p:nvPicPr>
          <p:cNvPr id="8" name="Afbeelding 7" descr="Afbeelding met tekst, Lettertype, logo, schermopname&#10;&#10;Door AI gegenereerde inhoud is mogelijk onjuist.">
            <a:extLst>
              <a:ext uri="{FF2B5EF4-FFF2-40B4-BE49-F238E27FC236}">
                <a16:creationId xmlns:a16="http://schemas.microsoft.com/office/drawing/2014/main" id="{41237DFD-3E09-2072-5348-7FF6A2879D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5859" y="-1560"/>
            <a:ext cx="1488141" cy="916490"/>
          </a:xfrm>
          <a:prstGeom prst="rect">
            <a:avLst/>
          </a:prstGeom>
        </p:spPr>
      </p:pic>
    </p:spTree>
    <p:extLst>
      <p:ext uri="{BB962C8B-B14F-4D97-AF65-F5344CB8AC3E}">
        <p14:creationId xmlns:p14="http://schemas.microsoft.com/office/powerpoint/2010/main" val="11572024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961809041"/>
      </p:ext>
    </p:extLst>
  </p:cSld>
  <p:clrMapOvr>
    <a:masterClrMapping/>
  </p:clrMapOvr>
</p:sld>
</file>

<file path=ppt/theme/theme1.xml><?xml version="1.0" encoding="utf-8"?>
<a:theme xmlns:a="http://schemas.openxmlformats.org/drawingml/2006/main" name="Titel">
  <a:themeElements>
    <a:clrScheme name="RailAlert">
      <a:dk1>
        <a:srgbClr val="000000"/>
      </a:dk1>
      <a:lt1>
        <a:srgbClr val="FFFFFF"/>
      </a:lt1>
      <a:dk2>
        <a:srgbClr val="000000"/>
      </a:dk2>
      <a:lt2>
        <a:srgbClr val="E7E6E6"/>
      </a:lt2>
      <a:accent1>
        <a:srgbClr val="2F1351"/>
      </a:accent1>
      <a:accent2>
        <a:srgbClr val="EC6608"/>
      </a:accent2>
      <a:accent3>
        <a:srgbClr val="A5A5A5"/>
      </a:accent3>
      <a:accent4>
        <a:srgbClr val="FFCC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Ji Presentatie.potx" id="{8C01973A-2948-4A48-9102-3EE3F51A029A}" vid="{E65540F5-C8A3-4E6B-A329-53E92D6BBCDE}"/>
    </a:ext>
  </a:extLst>
</a:theme>
</file>

<file path=ppt/theme/theme2.xml><?xml version="1.0" encoding="utf-8"?>
<a:theme xmlns:a="http://schemas.openxmlformats.org/drawingml/2006/main" name="Basis slides">
  <a:themeElements>
    <a:clrScheme name="RailAlert">
      <a:dk1>
        <a:srgbClr val="000000"/>
      </a:dk1>
      <a:lt1>
        <a:srgbClr val="FFFFFF"/>
      </a:lt1>
      <a:dk2>
        <a:srgbClr val="000000"/>
      </a:dk2>
      <a:lt2>
        <a:srgbClr val="E7E6E6"/>
      </a:lt2>
      <a:accent1>
        <a:srgbClr val="2F1351"/>
      </a:accent1>
      <a:accent2>
        <a:srgbClr val="EC6608"/>
      </a:accent2>
      <a:accent3>
        <a:srgbClr val="A5A5A5"/>
      </a:accent3>
      <a:accent4>
        <a:srgbClr val="FFCC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Ji Presentatie.potx" id="{8C01973A-2948-4A48-9102-3EE3F51A029A}" vid="{7C464D95-30C9-475B-966F-21B9E8DEC4D5}"/>
    </a:ext>
  </a:extLst>
</a:theme>
</file>

<file path=ppt/theme/theme3.xml><?xml version="1.0" encoding="utf-8"?>
<a:theme xmlns:a="http://schemas.openxmlformats.org/drawingml/2006/main" name="Afsluiting">
  <a:themeElements>
    <a:clrScheme name="RailAlert">
      <a:dk1>
        <a:srgbClr val="000000"/>
      </a:dk1>
      <a:lt1>
        <a:srgbClr val="FFFFFF"/>
      </a:lt1>
      <a:dk2>
        <a:srgbClr val="000000"/>
      </a:dk2>
      <a:lt2>
        <a:srgbClr val="E7E6E6"/>
      </a:lt2>
      <a:accent1>
        <a:srgbClr val="2F1351"/>
      </a:accent1>
      <a:accent2>
        <a:srgbClr val="EC6608"/>
      </a:accent2>
      <a:accent3>
        <a:srgbClr val="A5A5A5"/>
      </a:accent3>
      <a:accent4>
        <a:srgbClr val="FFCC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Ji Presentatie.potx" id="{8C01973A-2948-4A48-9102-3EE3F51A029A}" vid="{7C464D95-30C9-475B-966F-21B9E8DEC4D5}"/>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424</TotalTime>
  <Words>602</Words>
  <Application>Microsoft Office PowerPoint</Application>
  <PresentationFormat>Aangepast</PresentationFormat>
  <Paragraphs>39</Paragraphs>
  <Slides>8</Slides>
  <Notes>0</Notes>
  <HiddenSlides>0</HiddenSlides>
  <MMClips>1</MMClips>
  <ScaleCrop>false</ScaleCrop>
  <HeadingPairs>
    <vt:vector size="6" baseType="variant">
      <vt:variant>
        <vt:lpstr>Gebruikte lettertypen</vt:lpstr>
      </vt:variant>
      <vt:variant>
        <vt:i4>4</vt:i4>
      </vt:variant>
      <vt:variant>
        <vt:lpstr>Thema</vt:lpstr>
      </vt:variant>
      <vt:variant>
        <vt:i4>3</vt:i4>
      </vt:variant>
      <vt:variant>
        <vt:lpstr>Diatitels</vt:lpstr>
      </vt:variant>
      <vt:variant>
        <vt:i4>8</vt:i4>
      </vt:variant>
    </vt:vector>
  </HeadingPairs>
  <TitlesOfParts>
    <vt:vector size="15" baseType="lpstr">
      <vt:lpstr>Aptos</vt:lpstr>
      <vt:lpstr>Arial</vt:lpstr>
      <vt:lpstr>Calibri</vt:lpstr>
      <vt:lpstr>Symbol</vt:lpstr>
      <vt:lpstr>Titel</vt:lpstr>
      <vt:lpstr>Basis slides</vt:lpstr>
      <vt:lpstr>Afsluiting</vt:lpstr>
      <vt:lpstr>Veiligheid in praktijk</vt:lpstr>
      <vt:lpstr>Inleiding</vt:lpstr>
      <vt:lpstr>De praktijksituatie</vt:lpstr>
      <vt:lpstr>De praktijksituatie: filmopname</vt:lpstr>
      <vt:lpstr>Samen beter: onderzoek</vt:lpstr>
      <vt:lpstr>Samen beter: wat gaat railAlert doen?</vt:lpstr>
      <vt:lpstr>Samen beter: wat kan jij doen?</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Voor een erg lange title  zijn er twee regels beschikbaar</dc:title>
  <dc:creator>Peter Kraaijeveld</dc:creator>
  <cp:lastModifiedBy>K.A. (Koen) van den Berg</cp:lastModifiedBy>
  <cp:revision>27</cp:revision>
  <dcterms:created xsi:type="dcterms:W3CDTF">2022-05-01T17:52:12Z</dcterms:created>
  <dcterms:modified xsi:type="dcterms:W3CDTF">2025-04-14T11:18:37Z</dcterms:modified>
</cp:coreProperties>
</file>