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72" r:id="rId2"/>
    <p:sldMasterId id="2147483693" r:id="rId3"/>
  </p:sldMasterIdLst>
  <p:notesMasterIdLst>
    <p:notesMasterId r:id="rId14"/>
  </p:notesMasterIdLst>
  <p:sldIdLst>
    <p:sldId id="267" r:id="rId4"/>
    <p:sldId id="259" r:id="rId5"/>
    <p:sldId id="269" r:id="rId6"/>
    <p:sldId id="270" r:id="rId7"/>
    <p:sldId id="271" r:id="rId8"/>
    <p:sldId id="272" r:id="rId9"/>
    <p:sldId id="274" r:id="rId10"/>
    <p:sldId id="273" r:id="rId11"/>
    <p:sldId id="275" r:id="rId12"/>
    <p:sldId id="260" r:id="rId13"/>
  </p:sldIdLst>
  <p:sldSz cx="9144000" cy="5145088"/>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976" autoAdjust="0"/>
    <p:restoredTop sz="96327"/>
  </p:normalViewPr>
  <p:slideViewPr>
    <p:cSldViewPr snapToObjects="1">
      <p:cViewPr varScale="1">
        <p:scale>
          <a:sx n="112" d="100"/>
          <a:sy n="112" d="100"/>
        </p:scale>
        <p:origin x="70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NL"/>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C7597A8-AB83-654A-A02C-20B0CB2A1E43}" type="datetimeFigureOut">
              <a:rPr lang="en-NL" smtClean="0"/>
              <a:t>28/08/2024</a:t>
            </a:fld>
            <a:endParaRPr lang="en-NL"/>
          </a:p>
        </p:txBody>
      </p:sp>
      <p:sp>
        <p:nvSpPr>
          <p:cNvPr id="4" name="Slide Image Placeholder 3"/>
          <p:cNvSpPr>
            <a:spLocks noGrp="1" noRot="1" noChangeAspect="1"/>
          </p:cNvSpPr>
          <p:nvPr>
            <p:ph type="sldImg" idx="2"/>
          </p:nvPr>
        </p:nvSpPr>
        <p:spPr>
          <a:xfrm>
            <a:off x="423863" y="1241425"/>
            <a:ext cx="5949950" cy="3349625"/>
          </a:xfrm>
          <a:prstGeom prst="rect">
            <a:avLst/>
          </a:prstGeom>
          <a:noFill/>
          <a:ln w="12700">
            <a:solidFill>
              <a:prstClr val="black"/>
            </a:solidFill>
          </a:ln>
        </p:spPr>
        <p:txBody>
          <a:bodyPr vert="horz" lIns="91440" tIns="45720" rIns="91440" bIns="45720" rtlCol="0" anchor="ctr"/>
          <a:lstStyle/>
          <a:p>
            <a:endParaRPr lang="en-NL"/>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NL"/>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NL"/>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770F6FC-1D75-A94E-BD7C-E5E2DC9787D2}" type="slidenum">
              <a:rPr lang="en-NL" smtClean="0"/>
              <a:t>‹nr.›</a:t>
            </a:fld>
            <a:endParaRPr lang="en-NL"/>
          </a:p>
        </p:txBody>
      </p:sp>
    </p:spTree>
    <p:extLst>
      <p:ext uri="{BB962C8B-B14F-4D97-AF65-F5344CB8AC3E}">
        <p14:creationId xmlns:p14="http://schemas.microsoft.com/office/powerpoint/2010/main" val="189892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 slid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B92903C-DED1-7760-9E94-0CCC4E65FE55}"/>
              </a:ext>
            </a:extLst>
          </p:cNvPr>
          <p:cNvSpPr/>
          <p:nvPr userDrawn="1"/>
        </p:nvSpPr>
        <p:spPr>
          <a:xfrm>
            <a:off x="0" y="2574378"/>
            <a:ext cx="9144000" cy="13583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6" name="Picture Placeholder 5">
            <a:extLst>
              <a:ext uri="{FF2B5EF4-FFF2-40B4-BE49-F238E27FC236}">
                <a16:creationId xmlns:a16="http://schemas.microsoft.com/office/drawing/2014/main" id="{8E76D63E-D1FA-10FC-B329-73D754128B43}"/>
              </a:ext>
            </a:extLst>
          </p:cNvPr>
          <p:cNvSpPr>
            <a:spLocks noGrp="1"/>
          </p:cNvSpPr>
          <p:nvPr>
            <p:ph type="pic" sz="quarter" idx="10"/>
          </p:nvPr>
        </p:nvSpPr>
        <p:spPr>
          <a:xfrm>
            <a:off x="0" y="0"/>
            <a:ext cx="9144000" cy="2570710"/>
          </a:xfrm>
          <a:prstGeom prst="rect">
            <a:avLst/>
          </a:prstGeom>
        </p:spPr>
        <p:txBody>
          <a:bodyPr wrap="none" lIns="0" tIns="0" rIns="0" bIns="0"/>
          <a:lstStyle/>
          <a:p>
            <a:endParaRPr lang="en-NL"/>
          </a:p>
        </p:txBody>
      </p:sp>
      <p:sp>
        <p:nvSpPr>
          <p:cNvPr id="2" name="Title 1">
            <a:extLst>
              <a:ext uri="{FF2B5EF4-FFF2-40B4-BE49-F238E27FC236}">
                <a16:creationId xmlns:a16="http://schemas.microsoft.com/office/drawing/2014/main" id="{88D3DA7D-C4B5-2335-C139-16210DEB69BC}"/>
              </a:ext>
            </a:extLst>
          </p:cNvPr>
          <p:cNvSpPr>
            <a:spLocks noGrp="1"/>
          </p:cNvSpPr>
          <p:nvPr>
            <p:ph type="title"/>
          </p:nvPr>
        </p:nvSpPr>
        <p:spPr>
          <a:xfrm>
            <a:off x="495390" y="2655812"/>
            <a:ext cx="8438217" cy="612345"/>
          </a:xfrm>
        </p:spPr>
        <p:txBody>
          <a:bodyPr/>
          <a:lstStyle/>
          <a:p>
            <a:r>
              <a:rPr lang="en-GB"/>
              <a:t>Click to edit Master title style</a:t>
            </a:r>
            <a:endParaRPr lang="en-NL"/>
          </a:p>
        </p:txBody>
      </p:sp>
      <p:sp>
        <p:nvSpPr>
          <p:cNvPr id="3" name="Subtitle 2">
            <a:extLst>
              <a:ext uri="{FF2B5EF4-FFF2-40B4-BE49-F238E27FC236}">
                <a16:creationId xmlns:a16="http://schemas.microsoft.com/office/drawing/2014/main" id="{219BDA3D-02E7-793E-EE29-93273E3B070A}"/>
              </a:ext>
            </a:extLst>
          </p:cNvPr>
          <p:cNvSpPr>
            <a:spLocks noGrp="1"/>
          </p:cNvSpPr>
          <p:nvPr>
            <p:ph type="subTitle" idx="1" hasCustomPrompt="1"/>
          </p:nvPr>
        </p:nvSpPr>
        <p:spPr>
          <a:xfrm>
            <a:off x="495390" y="3262173"/>
            <a:ext cx="8438217" cy="549176"/>
          </a:xfrm>
          <a:prstGeom prst="rect">
            <a:avLst/>
          </a:prstGeom>
        </p:spPr>
        <p:txBody>
          <a:bodyPr/>
          <a:lstStyle>
            <a:lvl1pPr marL="0" indent="0" algn="l">
              <a:buNone/>
              <a:defRPr sz="3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err="1"/>
              <a:t>OndertitelClick</a:t>
            </a:r>
            <a:r>
              <a:rPr lang="en-GB" dirty="0"/>
              <a:t> to edit Master subtitle style</a:t>
            </a:r>
            <a:endParaRPr lang="en-NL" dirty="0"/>
          </a:p>
        </p:txBody>
      </p:sp>
      <p:pic>
        <p:nvPicPr>
          <p:cNvPr id="8" name="Picture 7">
            <a:extLst>
              <a:ext uri="{FF2B5EF4-FFF2-40B4-BE49-F238E27FC236}">
                <a16:creationId xmlns:a16="http://schemas.microsoft.com/office/drawing/2014/main" id="{4F974ADF-80D1-0B13-2670-C77FB78B23FE}"/>
              </a:ext>
            </a:extLst>
          </p:cNvPr>
          <p:cNvPicPr>
            <a:picLocks noChangeAspect="1"/>
          </p:cNvPicPr>
          <p:nvPr userDrawn="1"/>
        </p:nvPicPr>
        <p:blipFill>
          <a:blip r:embed="rId2"/>
          <a:stretch>
            <a:fillRect/>
          </a:stretch>
        </p:blipFill>
        <p:spPr>
          <a:xfrm>
            <a:off x="6028566" y="4260126"/>
            <a:ext cx="2773546" cy="539301"/>
          </a:xfrm>
          <a:prstGeom prst="rect">
            <a:avLst/>
          </a:prstGeom>
        </p:spPr>
      </p:pic>
    </p:spTree>
    <p:extLst>
      <p:ext uri="{BB962C8B-B14F-4D97-AF65-F5344CB8AC3E}">
        <p14:creationId xmlns:p14="http://schemas.microsoft.com/office/powerpoint/2010/main" val="708992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kolo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dirty="0"/>
              <a:t>Titel van deze presentatie | mei 2022</a:t>
            </a:r>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
        <p:nvSpPr>
          <p:cNvPr id="6" name="Content Placeholder 5">
            <a:extLst>
              <a:ext uri="{FF2B5EF4-FFF2-40B4-BE49-F238E27FC236}">
                <a16:creationId xmlns:a16="http://schemas.microsoft.com/office/drawing/2014/main" id="{E593E3E9-56F8-6CD0-C04F-3F14B4E35DF8}"/>
              </a:ext>
            </a:extLst>
          </p:cNvPr>
          <p:cNvSpPr>
            <a:spLocks noGrp="1"/>
          </p:cNvSpPr>
          <p:nvPr>
            <p:ph sz="quarter" idx="12"/>
          </p:nvPr>
        </p:nvSpPr>
        <p:spPr>
          <a:xfrm>
            <a:off x="755650" y="1204913"/>
            <a:ext cx="7589838"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2297587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colo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dirty="0"/>
              <a:t>Titel van deze presentatie | mei 2022</a:t>
            </a:r>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
        <p:nvSpPr>
          <p:cNvPr id="6" name="Content Placeholder 5">
            <a:extLst>
              <a:ext uri="{FF2B5EF4-FFF2-40B4-BE49-F238E27FC236}">
                <a16:creationId xmlns:a16="http://schemas.microsoft.com/office/drawing/2014/main" id="{E593E3E9-56F8-6CD0-C04F-3F14B4E35DF8}"/>
              </a:ext>
            </a:extLst>
          </p:cNvPr>
          <p:cNvSpPr>
            <a:spLocks noGrp="1"/>
          </p:cNvSpPr>
          <p:nvPr>
            <p:ph sz="quarter" idx="12"/>
          </p:nvPr>
        </p:nvSpPr>
        <p:spPr>
          <a:xfrm>
            <a:off x="755650" y="1204913"/>
            <a:ext cx="3672263"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
        <p:nvSpPr>
          <p:cNvPr id="7" name="Content Placeholder 5">
            <a:extLst>
              <a:ext uri="{FF2B5EF4-FFF2-40B4-BE49-F238E27FC236}">
                <a16:creationId xmlns:a16="http://schemas.microsoft.com/office/drawing/2014/main" id="{14D6B198-95E1-767F-7A18-3F0EDCAF15D9}"/>
              </a:ext>
            </a:extLst>
          </p:cNvPr>
          <p:cNvSpPr>
            <a:spLocks noGrp="1"/>
          </p:cNvSpPr>
          <p:nvPr>
            <p:ph sz="quarter" idx="13"/>
          </p:nvPr>
        </p:nvSpPr>
        <p:spPr>
          <a:xfrm>
            <a:off x="4686033" y="1204913"/>
            <a:ext cx="3672263"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2886250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dirty="0"/>
              <a:t>Titel van deze presentatie | mei 2022</a:t>
            </a:r>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Tree>
    <p:extLst>
      <p:ext uri="{BB962C8B-B14F-4D97-AF65-F5344CB8AC3E}">
        <p14:creationId xmlns:p14="http://schemas.microsoft.com/office/powerpoint/2010/main" val="3120426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atst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97536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50B6B88-559F-2A40-B6EF-9DA291EA8625}"/>
              </a:ext>
            </a:extLst>
          </p:cNvPr>
          <p:cNvSpPr txBox="1">
            <a:spLocks/>
          </p:cNvSpPr>
          <p:nvPr userDrawn="1"/>
        </p:nvSpPr>
        <p:spPr>
          <a:xfrm>
            <a:off x="3438144" y="2697480"/>
            <a:ext cx="5586984" cy="1357745"/>
          </a:xfrm>
          <a:prstGeom prst="rect">
            <a:avLst/>
          </a:prstGeom>
        </p:spPr>
        <p:txBody>
          <a:bodyPr anchor="ctr">
            <a:normAutofit/>
          </a:bodyPr>
          <a:lstStyle>
            <a:lvl1pPr algn="r" defTabSz="685800" rtl="0" eaLnBrk="1" latinLnBrk="0" hangingPunct="1">
              <a:lnSpc>
                <a:spcPts val="4800"/>
              </a:lnSpc>
              <a:spcBef>
                <a:spcPct val="0"/>
              </a:spcBef>
              <a:buNone/>
              <a:defRPr sz="3800" b="1" kern="1200">
                <a:solidFill>
                  <a:schemeClr val="bg1"/>
                </a:solidFill>
                <a:latin typeface="+mj-lt"/>
                <a:ea typeface="+mj-ea"/>
                <a:cs typeface="+mj-cs"/>
              </a:defRPr>
            </a:lvl1pPr>
          </a:lstStyle>
          <a:p>
            <a:endParaRPr lang="en-US" dirty="0"/>
          </a:p>
        </p:txBody>
      </p:sp>
      <p:sp>
        <p:nvSpPr>
          <p:cNvPr id="8" name="Subtitle 2">
            <a:extLst>
              <a:ext uri="{FF2B5EF4-FFF2-40B4-BE49-F238E27FC236}">
                <a16:creationId xmlns:a16="http://schemas.microsoft.com/office/drawing/2014/main" id="{566E4815-1B58-B447-A9F3-FEAD7280589C}"/>
              </a:ext>
            </a:extLst>
          </p:cNvPr>
          <p:cNvSpPr txBox="1">
            <a:spLocks/>
          </p:cNvSpPr>
          <p:nvPr userDrawn="1"/>
        </p:nvSpPr>
        <p:spPr>
          <a:xfrm>
            <a:off x="5138928" y="4187952"/>
            <a:ext cx="3886200" cy="448056"/>
          </a:xfrm>
          <a:prstGeom prst="rect">
            <a:avLst/>
          </a:prstGeom>
        </p:spPr>
        <p:txBody>
          <a:bodyPr anchor="t">
            <a:normAutofit/>
          </a:bodyPr>
          <a:lstStyle>
            <a:lvl1pPr marL="0" indent="0" algn="r" defTabSz="685800" rtl="0" eaLnBrk="1" latinLnBrk="0" hangingPunct="1">
              <a:lnSpc>
                <a:spcPct val="90000"/>
              </a:lnSpc>
              <a:spcBef>
                <a:spcPts val="750"/>
              </a:spcBef>
              <a:buFont typeface="Arial" panose="020B0604020202020204" pitchFamily="34" charset="0"/>
              <a:buNone/>
              <a:defRPr sz="2200" kern="1200">
                <a:solidFill>
                  <a:schemeClr val="bg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endParaRPr lang="en-US" dirty="0"/>
          </a:p>
        </p:txBody>
      </p:sp>
      <p:sp>
        <p:nvSpPr>
          <p:cNvPr id="2" name="Title Placeholder 1">
            <a:extLst>
              <a:ext uri="{FF2B5EF4-FFF2-40B4-BE49-F238E27FC236}">
                <a16:creationId xmlns:a16="http://schemas.microsoft.com/office/drawing/2014/main" id="{A7839B95-39F7-1741-A620-62264ED29993}"/>
              </a:ext>
            </a:extLst>
          </p:cNvPr>
          <p:cNvSpPr>
            <a:spLocks noGrp="1"/>
          </p:cNvSpPr>
          <p:nvPr>
            <p:ph type="title"/>
          </p:nvPr>
        </p:nvSpPr>
        <p:spPr>
          <a:xfrm>
            <a:off x="495390" y="2655812"/>
            <a:ext cx="7238163" cy="612345"/>
          </a:xfrm>
          <a:prstGeom prst="rect">
            <a:avLst/>
          </a:prstGeom>
        </p:spPr>
        <p:txBody>
          <a:bodyPr vert="horz" lIns="91440" tIns="45720" rIns="91440" bIns="45720" rtlCol="0" anchor="t" anchorCtr="0">
            <a:noAutofit/>
          </a:bodyPr>
          <a:lstStyle/>
          <a:p>
            <a:r>
              <a:rPr lang="en-GB" dirty="0"/>
              <a:t>Click to edit Master title style</a:t>
            </a:r>
            <a:endParaRPr lang="en-NL" dirty="0"/>
          </a:p>
        </p:txBody>
      </p:sp>
      <p:pic>
        <p:nvPicPr>
          <p:cNvPr id="5" name="Picture 4">
            <a:extLst>
              <a:ext uri="{FF2B5EF4-FFF2-40B4-BE49-F238E27FC236}">
                <a16:creationId xmlns:a16="http://schemas.microsoft.com/office/drawing/2014/main" id="{7BDC0A39-DD97-7A38-3070-1AE2912919FB}"/>
              </a:ext>
            </a:extLst>
          </p:cNvPr>
          <p:cNvPicPr>
            <a:picLocks noChangeAspect="1"/>
          </p:cNvPicPr>
          <p:nvPr userDrawn="1"/>
        </p:nvPicPr>
        <p:blipFill>
          <a:blip r:embed="rId3"/>
          <a:srcRect/>
          <a:stretch/>
        </p:blipFill>
        <p:spPr>
          <a:xfrm>
            <a:off x="6817039" y="0"/>
            <a:ext cx="2322202" cy="380689"/>
          </a:xfrm>
          <a:prstGeom prst="rect">
            <a:avLst/>
          </a:prstGeom>
          <a:blipFill>
            <a:blip r:embed="rId4"/>
            <a:stretch>
              <a:fillRect/>
            </a:stretch>
          </a:blipFill>
        </p:spPr>
      </p:pic>
    </p:spTree>
    <p:extLst>
      <p:ext uri="{BB962C8B-B14F-4D97-AF65-F5344CB8AC3E}">
        <p14:creationId xmlns:p14="http://schemas.microsoft.com/office/powerpoint/2010/main" val="202734403"/>
      </p:ext>
    </p:extLst>
  </p:cSld>
  <p:clrMap bg1="lt1" tx1="dk1" bg2="lt2" tx2="dk2" accent1="accent1" accent2="accent2" accent3="accent3" accent4="accent4" accent5="accent5" accent6="accent6" hlink="hlink" folHlink="folHlink"/>
  <p:sldLayoutIdLst>
    <p:sldLayoutId id="2147483702" r:id="rId1"/>
  </p:sldLayoutIdLst>
  <p:hf hdr="0" dt="0"/>
  <p:txStyles>
    <p:titleStyle>
      <a:lvl1pPr algn="l" defTabSz="685800" rtl="0" eaLnBrk="1" latinLnBrk="0" hangingPunct="1">
        <a:lnSpc>
          <a:spcPct val="90000"/>
        </a:lnSpc>
        <a:spcBef>
          <a:spcPct val="0"/>
        </a:spcBef>
        <a:buNone/>
        <a:defRPr sz="4200" b="1" kern="1200">
          <a:solidFill>
            <a:schemeClr val="accent4"/>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C1217-9C31-A341-A9FD-9BFFADCA4CBB}"/>
              </a:ext>
            </a:extLst>
          </p:cNvPr>
          <p:cNvSpPr>
            <a:spLocks noGrp="1"/>
          </p:cNvSpPr>
          <p:nvPr>
            <p:ph type="title"/>
          </p:nvPr>
        </p:nvSpPr>
        <p:spPr>
          <a:xfrm>
            <a:off x="755650" y="595358"/>
            <a:ext cx="7577997" cy="609603"/>
          </a:xfrm>
          <a:prstGeom prst="rect">
            <a:avLst/>
          </a:prstGeom>
        </p:spPr>
        <p:txBody>
          <a:bodyPr vert="horz" lIns="0" tIns="0" rIns="0" bIns="0" rtlCol="0" anchor="t">
            <a:noAutofit/>
          </a:bodyPr>
          <a:lstStyle/>
          <a:p>
            <a:r>
              <a:rPr lang="en-GB" dirty="0"/>
              <a:t>Click to edit Master title style</a:t>
            </a:r>
            <a:endParaRPr lang="nl-NL" dirty="0"/>
          </a:p>
        </p:txBody>
      </p:sp>
      <p:sp>
        <p:nvSpPr>
          <p:cNvPr id="5" name="Footer Placeholder 4">
            <a:extLst>
              <a:ext uri="{FF2B5EF4-FFF2-40B4-BE49-F238E27FC236}">
                <a16:creationId xmlns:a16="http://schemas.microsoft.com/office/drawing/2014/main" id="{80EFC3BE-B8FB-FA47-B65F-C63A352ECC0B}"/>
              </a:ext>
            </a:extLst>
          </p:cNvPr>
          <p:cNvSpPr>
            <a:spLocks noGrp="1"/>
          </p:cNvSpPr>
          <p:nvPr>
            <p:ph type="ftr" sz="quarter" idx="3"/>
          </p:nvPr>
        </p:nvSpPr>
        <p:spPr>
          <a:xfrm>
            <a:off x="1171787" y="4768569"/>
            <a:ext cx="6484072" cy="225541"/>
          </a:xfrm>
          <a:prstGeom prst="rect">
            <a:avLst/>
          </a:prstGeom>
        </p:spPr>
        <p:txBody>
          <a:bodyPr vert="horz" wrap="none" lIns="0" tIns="0" rIns="0" bIns="0" rtlCol="0" anchor="t" anchorCtr="0"/>
          <a:lstStyle>
            <a:lvl1pPr algn="l">
              <a:defRPr sz="1000">
                <a:solidFill>
                  <a:schemeClr val="accent1"/>
                </a:solidFill>
              </a:defRPr>
            </a:lvl1pPr>
          </a:lstStyle>
          <a:p>
            <a:r>
              <a:rPr lang="nl-NL" dirty="0"/>
              <a:t>Titel van deze presentatie | mei 2022</a:t>
            </a:r>
          </a:p>
        </p:txBody>
      </p:sp>
      <p:sp>
        <p:nvSpPr>
          <p:cNvPr id="6" name="Slide Number Placeholder 5">
            <a:extLst>
              <a:ext uri="{FF2B5EF4-FFF2-40B4-BE49-F238E27FC236}">
                <a16:creationId xmlns:a16="http://schemas.microsoft.com/office/drawing/2014/main" id="{8E40C9A6-6D50-EC43-8274-BABD514D7875}"/>
              </a:ext>
            </a:extLst>
          </p:cNvPr>
          <p:cNvSpPr>
            <a:spLocks noGrp="1"/>
          </p:cNvSpPr>
          <p:nvPr>
            <p:ph type="sldNum" sz="quarter" idx="4"/>
          </p:nvPr>
        </p:nvSpPr>
        <p:spPr>
          <a:xfrm>
            <a:off x="7655859" y="4768568"/>
            <a:ext cx="702437" cy="225541"/>
          </a:xfrm>
          <a:prstGeom prst="rect">
            <a:avLst/>
          </a:prstGeom>
        </p:spPr>
        <p:txBody>
          <a:bodyPr vert="horz" wrap="none" lIns="0" tIns="0" rIns="0" bIns="0" rtlCol="0" anchor="t" anchorCtr="0"/>
          <a:lstStyle>
            <a:lvl1pPr algn="r">
              <a:defRPr sz="1000">
                <a:solidFill>
                  <a:schemeClr val="accent1"/>
                </a:solidFill>
              </a:defRPr>
            </a:lvl1pPr>
          </a:lstStyle>
          <a:p>
            <a:fld id="{E86285AD-AB3F-3543-A9B4-A6423111C7D1}" type="slidenum">
              <a:rPr lang="nl-NL" smtClean="0"/>
              <a:pPr/>
              <a:t>‹nr.›</a:t>
            </a:fld>
            <a:endParaRPr lang="nl-NL" dirty="0"/>
          </a:p>
        </p:txBody>
      </p:sp>
      <p:cxnSp>
        <p:nvCxnSpPr>
          <p:cNvPr id="8" name="Straight Connector 7">
            <a:extLst>
              <a:ext uri="{FF2B5EF4-FFF2-40B4-BE49-F238E27FC236}">
                <a16:creationId xmlns:a16="http://schemas.microsoft.com/office/drawing/2014/main" id="{CC6D98B0-D199-3E41-8A17-86D7D48B814E}"/>
              </a:ext>
            </a:extLst>
          </p:cNvPr>
          <p:cNvCxnSpPr>
            <a:cxnSpLocks/>
          </p:cNvCxnSpPr>
          <p:nvPr userDrawn="1"/>
        </p:nvCxnSpPr>
        <p:spPr>
          <a:xfrm>
            <a:off x="755650" y="4629348"/>
            <a:ext cx="7589838"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6A92F119-A590-1B42-B96A-1DB50599002D}"/>
              </a:ext>
            </a:extLst>
          </p:cNvPr>
          <p:cNvSpPr>
            <a:spLocks noGrp="1"/>
          </p:cNvSpPr>
          <p:nvPr>
            <p:ph type="body" idx="1"/>
          </p:nvPr>
        </p:nvSpPr>
        <p:spPr>
          <a:xfrm>
            <a:off x="755650" y="1205659"/>
            <a:ext cx="7577997" cy="3197001"/>
          </a:xfrm>
          <a:prstGeom prst="rect">
            <a:avLst/>
          </a:prstGeom>
        </p:spPr>
        <p:txBody>
          <a:bodyPr vert="horz" lIns="0" tIns="0" rIns="0" bIns="0" rtlCol="0">
            <a:no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1476974071"/>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Lst>
  <p:hf hdr="0" dt="0"/>
  <p:txStyles>
    <p:titleStyle>
      <a:lvl1pPr algn="l" defTabSz="914400" rtl="0" eaLnBrk="1" latinLnBrk="0" hangingPunct="1">
        <a:lnSpc>
          <a:spcPct val="120000"/>
        </a:lnSpc>
        <a:spcBef>
          <a:spcPct val="0"/>
        </a:spcBef>
        <a:buNone/>
        <a:defRPr sz="2000" b="1" kern="1200">
          <a:solidFill>
            <a:schemeClr val="accent1"/>
          </a:solidFill>
          <a:latin typeface="+mj-lt"/>
          <a:ea typeface="+mj-ea"/>
          <a:cs typeface="+mj-cs"/>
        </a:defRPr>
      </a:lvl1pPr>
    </p:titleStyle>
    <p:bodyStyle>
      <a:lvl1pPr marL="18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1pPr>
      <a:lvl2pPr marL="36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2pPr>
      <a:lvl3pPr marL="11430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3pPr>
      <a:lvl4pPr marL="16002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4pPr>
      <a:lvl5pPr marL="20574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77" userDrawn="1">
          <p15:clr>
            <a:srgbClr val="F26B43"/>
          </p15:clr>
        </p15:guide>
        <p15:guide id="2" pos="476" userDrawn="1">
          <p15:clr>
            <a:srgbClr val="F26B43"/>
          </p15:clr>
        </p15:guide>
        <p15:guide id="3" pos="5257" userDrawn="1">
          <p15:clr>
            <a:srgbClr val="F26B43"/>
          </p15:clr>
        </p15:guide>
        <p15:guide id="4" orient="horz" pos="37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8847593"/>
      </p:ext>
    </p:extLst>
  </p:cSld>
  <p:clrMap bg1="lt1" tx1="dk1" bg2="lt2" tx2="dk2" accent1="accent1" accent2="accent2" accent3="accent3" accent4="accent4" accent5="accent5" accent6="accent6" hlink="hlink" folHlink="folHlink"/>
  <p:sldLayoutIdLst>
    <p:sldLayoutId id="2147483696" r:id="rId1"/>
  </p:sldLayoutIdLst>
  <p:hf hdr="0" dt="0"/>
  <p:txStyles>
    <p:titleStyle>
      <a:lvl1pPr algn="l" defTabSz="914400" rtl="0" eaLnBrk="1" latinLnBrk="0" hangingPunct="1">
        <a:lnSpc>
          <a:spcPct val="120000"/>
        </a:lnSpc>
        <a:spcBef>
          <a:spcPct val="0"/>
        </a:spcBef>
        <a:buNone/>
        <a:defRPr sz="4400" b="0" kern="1200">
          <a:solidFill>
            <a:schemeClr val="bg1"/>
          </a:solidFill>
          <a:latin typeface="+mj-lt"/>
          <a:ea typeface="+mj-ea"/>
          <a:cs typeface="+mj-cs"/>
        </a:defRPr>
      </a:lvl1pPr>
    </p:titleStyle>
    <p:bodyStyle>
      <a:lvl1pPr marL="180000" indent="-1800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1pPr>
      <a:lvl2pPr marL="360000" indent="-1800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2pPr>
      <a:lvl3pPr marL="11430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3pPr>
      <a:lvl4pPr marL="16002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4pPr>
      <a:lvl5pPr marL="20574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9F06E352-B171-636A-5EC2-D5112EF3160B}"/>
              </a:ext>
            </a:extLst>
          </p:cNvPr>
          <p:cNvPicPr>
            <a:picLocks noGrp="1" noChangeAspect="1"/>
          </p:cNvPicPr>
          <p:nvPr>
            <p:ph type="pic" sz="quarter" idx="10"/>
          </p:nvPr>
        </p:nvPicPr>
        <p:blipFill>
          <a:blip r:embed="rId2"/>
          <a:srcRect t="5130" b="5130"/>
          <a:stretch/>
        </p:blipFill>
        <p:spPr>
          <a:xfrm>
            <a:off x="0" y="0"/>
            <a:ext cx="9144000" cy="2570710"/>
          </a:xfrm>
        </p:spPr>
      </p:pic>
      <p:sp>
        <p:nvSpPr>
          <p:cNvPr id="2" name="Title 1">
            <a:extLst>
              <a:ext uri="{FF2B5EF4-FFF2-40B4-BE49-F238E27FC236}">
                <a16:creationId xmlns:a16="http://schemas.microsoft.com/office/drawing/2014/main" id="{D4EFBF79-CBA5-2257-C405-54539D265F83}"/>
              </a:ext>
            </a:extLst>
          </p:cNvPr>
          <p:cNvSpPr>
            <a:spLocks noGrp="1"/>
          </p:cNvSpPr>
          <p:nvPr>
            <p:ph type="title"/>
          </p:nvPr>
        </p:nvSpPr>
        <p:spPr/>
        <p:txBody>
          <a:bodyPr/>
          <a:lstStyle/>
          <a:p>
            <a:r>
              <a:rPr lang="nl-NL" dirty="0"/>
              <a:t>Jaarplan Werkkamer DVP</a:t>
            </a:r>
            <a:endParaRPr lang="en-NL" dirty="0"/>
          </a:p>
        </p:txBody>
      </p:sp>
      <p:sp>
        <p:nvSpPr>
          <p:cNvPr id="3" name="Subtitle 2">
            <a:extLst>
              <a:ext uri="{FF2B5EF4-FFF2-40B4-BE49-F238E27FC236}">
                <a16:creationId xmlns:a16="http://schemas.microsoft.com/office/drawing/2014/main" id="{97B8E79D-9329-2F2F-C5C4-8A3E8E2D59EE}"/>
              </a:ext>
            </a:extLst>
          </p:cNvPr>
          <p:cNvSpPr>
            <a:spLocks noGrp="1"/>
          </p:cNvSpPr>
          <p:nvPr>
            <p:ph type="subTitle" idx="1"/>
          </p:nvPr>
        </p:nvSpPr>
        <p:spPr/>
        <p:txBody>
          <a:bodyPr/>
          <a:lstStyle/>
          <a:p>
            <a:r>
              <a:rPr lang="nl-NL" dirty="0"/>
              <a:t>2024</a:t>
            </a:r>
            <a:endParaRPr lang="en-NL" dirty="0"/>
          </a:p>
        </p:txBody>
      </p:sp>
    </p:spTree>
    <p:extLst>
      <p:ext uri="{BB962C8B-B14F-4D97-AF65-F5344CB8AC3E}">
        <p14:creationId xmlns:p14="http://schemas.microsoft.com/office/powerpoint/2010/main" val="825801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7435F-ED66-4548-82DD-77A9BB05C768}"/>
              </a:ext>
            </a:extLst>
          </p:cNvPr>
          <p:cNvSpPr>
            <a:spLocks noGrp="1"/>
          </p:cNvSpPr>
          <p:nvPr>
            <p:ph type="title"/>
          </p:nvPr>
        </p:nvSpPr>
        <p:spPr/>
        <p:txBody>
          <a:bodyPr/>
          <a:lstStyle/>
          <a:p>
            <a:r>
              <a:rPr lang="nl-NL" dirty="0"/>
              <a:t>Inhoud</a:t>
            </a:r>
            <a:endParaRPr lang="en-NL" dirty="0"/>
          </a:p>
        </p:txBody>
      </p:sp>
      <p:sp>
        <p:nvSpPr>
          <p:cNvPr id="3" name="Footer Placeholder 2">
            <a:extLst>
              <a:ext uri="{FF2B5EF4-FFF2-40B4-BE49-F238E27FC236}">
                <a16:creationId xmlns:a16="http://schemas.microsoft.com/office/drawing/2014/main" id="{5E9B942D-FF4B-7B47-A03C-54E8780113AE}"/>
              </a:ext>
            </a:extLst>
          </p:cNvPr>
          <p:cNvSpPr>
            <a:spLocks noGrp="1"/>
          </p:cNvSpPr>
          <p:nvPr>
            <p:ph type="ftr" sz="quarter" idx="10"/>
          </p:nvPr>
        </p:nvSpPr>
        <p:spPr/>
        <p:txBody>
          <a:bodyPr/>
          <a:lstStyle/>
          <a:p>
            <a:r>
              <a:rPr lang="nl-NL" dirty="0"/>
              <a:t>Jaarplan WK DVP 2024</a:t>
            </a:r>
          </a:p>
        </p:txBody>
      </p:sp>
      <p:sp>
        <p:nvSpPr>
          <p:cNvPr id="7" name="Slide Number Placeholder 6">
            <a:extLst>
              <a:ext uri="{FF2B5EF4-FFF2-40B4-BE49-F238E27FC236}">
                <a16:creationId xmlns:a16="http://schemas.microsoft.com/office/drawing/2014/main" id="{3987E850-AD98-2F44-B755-D28F0949FEAC}"/>
              </a:ext>
            </a:extLst>
          </p:cNvPr>
          <p:cNvSpPr>
            <a:spLocks noGrp="1"/>
          </p:cNvSpPr>
          <p:nvPr>
            <p:ph type="sldNum" sz="quarter" idx="11"/>
          </p:nvPr>
        </p:nvSpPr>
        <p:spPr/>
        <p:txBody>
          <a:bodyPr/>
          <a:lstStyle/>
          <a:p>
            <a:fld id="{E86285AD-AB3F-3543-A9B4-A6423111C7D1}" type="slidenum">
              <a:rPr lang="nl-NL" smtClean="0"/>
              <a:pPr/>
              <a:t>2</a:t>
            </a:fld>
            <a:endParaRPr lang="nl-NL" dirty="0"/>
          </a:p>
        </p:txBody>
      </p:sp>
      <p:sp>
        <p:nvSpPr>
          <p:cNvPr id="4" name="Content Placeholder 3">
            <a:extLst>
              <a:ext uri="{FF2B5EF4-FFF2-40B4-BE49-F238E27FC236}">
                <a16:creationId xmlns:a16="http://schemas.microsoft.com/office/drawing/2014/main" id="{FEC5FA70-F67B-FD4C-9977-E013BEE86E3F}"/>
              </a:ext>
            </a:extLst>
          </p:cNvPr>
          <p:cNvSpPr>
            <a:spLocks noGrp="1"/>
          </p:cNvSpPr>
          <p:nvPr>
            <p:ph sz="quarter" idx="12"/>
          </p:nvPr>
        </p:nvSpPr>
        <p:spPr/>
        <p:txBody>
          <a:bodyPr/>
          <a:lstStyle/>
          <a:p>
            <a:pPr marL="0" indent="0">
              <a:buNone/>
            </a:pPr>
            <a:endParaRPr lang="en-GB" b="1" dirty="0"/>
          </a:p>
          <a:p>
            <a:r>
              <a:rPr lang="en-GB" dirty="0"/>
              <a:t>De </a:t>
            </a:r>
            <a:r>
              <a:rPr lang="en-GB" dirty="0" err="1"/>
              <a:t>Werkkamer</a:t>
            </a:r>
            <a:r>
              <a:rPr lang="en-GB" dirty="0"/>
              <a:t> DVP</a:t>
            </a:r>
          </a:p>
          <a:p>
            <a:pPr lvl="1"/>
            <a:r>
              <a:rPr lang="en-GB" dirty="0" err="1"/>
              <a:t>Samenstelling</a:t>
            </a:r>
            <a:endParaRPr lang="en-GB" dirty="0"/>
          </a:p>
          <a:p>
            <a:pPr lvl="1"/>
            <a:r>
              <a:rPr lang="en-GB" dirty="0"/>
              <a:t>Doel</a:t>
            </a:r>
          </a:p>
          <a:p>
            <a:pPr lvl="1"/>
            <a:r>
              <a:rPr lang="en-GB" dirty="0" err="1"/>
              <a:t>Werkwijze</a:t>
            </a:r>
            <a:r>
              <a:rPr lang="en-GB" dirty="0"/>
              <a:t> </a:t>
            </a:r>
            <a:r>
              <a:rPr lang="en-GB" dirty="0" err="1"/>
              <a:t>en</a:t>
            </a:r>
            <a:r>
              <a:rPr lang="en-GB" dirty="0"/>
              <a:t> </a:t>
            </a:r>
            <a:r>
              <a:rPr lang="en-GB" dirty="0" err="1"/>
              <a:t>opzet</a:t>
            </a:r>
            <a:r>
              <a:rPr lang="en-GB" dirty="0"/>
              <a:t>, </a:t>
            </a:r>
            <a:r>
              <a:rPr lang="en-GB" dirty="0" err="1"/>
              <a:t>vragen</a:t>
            </a:r>
            <a:r>
              <a:rPr lang="en-GB" dirty="0"/>
              <a:t> </a:t>
            </a:r>
            <a:r>
              <a:rPr lang="en-GB" dirty="0" err="1"/>
              <a:t>aan</a:t>
            </a:r>
            <a:r>
              <a:rPr lang="en-GB" dirty="0"/>
              <a:t> </a:t>
            </a:r>
            <a:r>
              <a:rPr lang="en-GB" dirty="0" err="1"/>
              <a:t>bestuur</a:t>
            </a:r>
            <a:endParaRPr lang="en-GB" dirty="0"/>
          </a:p>
          <a:p>
            <a:r>
              <a:rPr lang="en-GB" dirty="0" err="1"/>
              <a:t>Plannen</a:t>
            </a:r>
            <a:r>
              <a:rPr lang="en-GB" dirty="0"/>
              <a:t> WK DVP </a:t>
            </a:r>
            <a:r>
              <a:rPr lang="en-GB" dirty="0" err="1"/>
              <a:t>generiek</a:t>
            </a:r>
            <a:endParaRPr lang="en-GB" dirty="0"/>
          </a:p>
          <a:p>
            <a:r>
              <a:rPr lang="en-GB" dirty="0" err="1"/>
              <a:t>Speerpunten</a:t>
            </a:r>
            <a:r>
              <a:rPr lang="en-GB" dirty="0"/>
              <a:t> 2024</a:t>
            </a:r>
          </a:p>
          <a:p>
            <a:r>
              <a:rPr lang="en-GB" dirty="0" err="1"/>
              <a:t>Uitwerking</a:t>
            </a:r>
            <a:r>
              <a:rPr lang="en-GB" dirty="0"/>
              <a:t> van </a:t>
            </a:r>
            <a:r>
              <a:rPr lang="en-GB" dirty="0" err="1"/>
              <a:t>deze</a:t>
            </a:r>
            <a:r>
              <a:rPr lang="en-GB" dirty="0"/>
              <a:t> </a:t>
            </a:r>
            <a:r>
              <a:rPr lang="en-GB" dirty="0" err="1"/>
              <a:t>speerpunten</a:t>
            </a:r>
            <a:endParaRPr lang="en-GB" dirty="0"/>
          </a:p>
          <a:p>
            <a:endParaRPr lang="en-GB" dirty="0"/>
          </a:p>
          <a:p>
            <a:endParaRPr lang="en-GB" dirty="0"/>
          </a:p>
          <a:p>
            <a:endParaRPr lang="en-GB" dirty="0"/>
          </a:p>
          <a:p>
            <a:endParaRPr lang="en-NL" dirty="0"/>
          </a:p>
        </p:txBody>
      </p:sp>
      <p:sp>
        <p:nvSpPr>
          <p:cNvPr id="5" name="TextBox 4">
            <a:extLst>
              <a:ext uri="{FF2B5EF4-FFF2-40B4-BE49-F238E27FC236}">
                <a16:creationId xmlns:a16="http://schemas.microsoft.com/office/drawing/2014/main" id="{6BFED398-4525-B745-88BB-AC33F598C8DA}"/>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20394D33-A679-6540-AA11-DCCB57DD4970}"/>
              </a:ext>
            </a:extLst>
          </p:cNvPr>
          <p:cNvSpPr txBox="1"/>
          <p:nvPr/>
        </p:nvSpPr>
        <p:spPr>
          <a:xfrm>
            <a:off x="1725854" y="1380683"/>
            <a:ext cx="184731" cy="369332"/>
          </a:xfrm>
          <a:prstGeom prst="rect">
            <a:avLst/>
          </a:prstGeom>
          <a:noFill/>
        </p:spPr>
        <p:txBody>
          <a:bodyPr wrap="none" rtlCol="0">
            <a:spAutoFit/>
          </a:bodyPr>
          <a:lstStyle/>
          <a:p>
            <a:endParaRPr lang="en-NL" dirty="0"/>
          </a:p>
        </p:txBody>
      </p:sp>
      <p:sp>
        <p:nvSpPr>
          <p:cNvPr id="8" name="Tijdelijke aanduiding voor inhoud 2">
            <a:extLst>
              <a:ext uri="{FF2B5EF4-FFF2-40B4-BE49-F238E27FC236}">
                <a16:creationId xmlns:a16="http://schemas.microsoft.com/office/drawing/2014/main" id="{7E2349C0-7EA8-AE32-2A18-BE47B1C6EF4E}"/>
              </a:ext>
            </a:extLst>
          </p:cNvPr>
          <p:cNvSpPr txBox="1">
            <a:spLocks/>
          </p:cNvSpPr>
          <p:nvPr/>
        </p:nvSpPr>
        <p:spPr>
          <a:xfrm>
            <a:off x="3101975" y="1417638"/>
            <a:ext cx="6042025" cy="2724150"/>
          </a:xfrm>
          <a:prstGeom prst="rect">
            <a:avLst/>
          </a:prstGeom>
        </p:spPr>
        <p:txBody>
          <a:bodyPr vert="horz" lIns="0" tIns="0" rIns="0" bIns="0" rtlCol="0">
            <a:noAutofit/>
          </a:bodyPr>
          <a:lstStyle>
            <a:lvl1pPr marL="18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1pPr>
            <a:lvl2pPr marL="36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2pPr>
            <a:lvl3pPr marL="11430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3pPr>
            <a:lvl4pPr marL="16002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4pPr>
            <a:lvl5pPr marL="20574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endParaRPr lang="nl-NL" altLang="nl-NL" sz="1800" dirty="0">
              <a:solidFill>
                <a:schemeClr val="tx1"/>
              </a:solidFill>
              <a:latin typeface="Lucida Sans" panose="020B0602030504020204" pitchFamily="34" charset="77"/>
            </a:endParaRPr>
          </a:p>
        </p:txBody>
      </p:sp>
    </p:spTree>
    <p:extLst>
      <p:ext uri="{BB962C8B-B14F-4D97-AF65-F5344CB8AC3E}">
        <p14:creationId xmlns:p14="http://schemas.microsoft.com/office/powerpoint/2010/main" val="3460899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D72D09-4328-8159-E7FA-8D886FBC28EF}"/>
              </a:ext>
            </a:extLst>
          </p:cNvPr>
          <p:cNvSpPr>
            <a:spLocks noGrp="1"/>
          </p:cNvSpPr>
          <p:nvPr>
            <p:ph type="title"/>
          </p:nvPr>
        </p:nvSpPr>
        <p:spPr>
          <a:xfrm>
            <a:off x="755650" y="150979"/>
            <a:ext cx="7589838" cy="477350"/>
          </a:xfrm>
        </p:spPr>
        <p:txBody>
          <a:bodyPr/>
          <a:lstStyle/>
          <a:p>
            <a:r>
              <a:rPr lang="nl-NL" dirty="0"/>
              <a:t>Samenstelling werkkamer DVP</a:t>
            </a:r>
          </a:p>
        </p:txBody>
      </p:sp>
      <p:sp>
        <p:nvSpPr>
          <p:cNvPr id="3" name="Tijdelijke aanduiding voor voettekst 2">
            <a:extLst>
              <a:ext uri="{FF2B5EF4-FFF2-40B4-BE49-F238E27FC236}">
                <a16:creationId xmlns:a16="http://schemas.microsoft.com/office/drawing/2014/main" id="{651DF811-B4FC-63AD-BF43-7EB61AFC2066}"/>
              </a:ext>
            </a:extLst>
          </p:cNvPr>
          <p:cNvSpPr>
            <a:spLocks noGrp="1"/>
          </p:cNvSpPr>
          <p:nvPr>
            <p:ph type="ftr" sz="quarter" idx="10"/>
          </p:nvPr>
        </p:nvSpPr>
        <p:spPr/>
        <p:txBody>
          <a:bodyPr/>
          <a:lstStyle/>
          <a:p>
            <a:r>
              <a:rPr lang="nl-NL" dirty="0"/>
              <a:t>Jaarplan WK DVP 2024</a:t>
            </a:r>
          </a:p>
        </p:txBody>
      </p:sp>
      <p:sp>
        <p:nvSpPr>
          <p:cNvPr id="4" name="Tijdelijke aanduiding voor dianummer 3">
            <a:extLst>
              <a:ext uri="{FF2B5EF4-FFF2-40B4-BE49-F238E27FC236}">
                <a16:creationId xmlns:a16="http://schemas.microsoft.com/office/drawing/2014/main" id="{C0C2C4A3-8E94-4158-F27D-103071048736}"/>
              </a:ext>
            </a:extLst>
          </p:cNvPr>
          <p:cNvSpPr>
            <a:spLocks noGrp="1"/>
          </p:cNvSpPr>
          <p:nvPr>
            <p:ph type="sldNum" sz="quarter" idx="11"/>
          </p:nvPr>
        </p:nvSpPr>
        <p:spPr/>
        <p:txBody>
          <a:bodyPr/>
          <a:lstStyle/>
          <a:p>
            <a:fld id="{E86285AD-AB3F-3543-A9B4-A6423111C7D1}" type="slidenum">
              <a:rPr lang="nl-NL" smtClean="0"/>
              <a:pPr/>
              <a:t>3</a:t>
            </a:fld>
            <a:endParaRPr lang="nl-NL" dirty="0"/>
          </a:p>
        </p:txBody>
      </p:sp>
      <p:sp>
        <p:nvSpPr>
          <p:cNvPr id="5" name="Tijdelijke aanduiding voor inhoud 4">
            <a:extLst>
              <a:ext uri="{FF2B5EF4-FFF2-40B4-BE49-F238E27FC236}">
                <a16:creationId xmlns:a16="http://schemas.microsoft.com/office/drawing/2014/main" id="{18739148-53A6-ECF2-D84D-DFF68E6B513A}"/>
              </a:ext>
            </a:extLst>
          </p:cNvPr>
          <p:cNvSpPr>
            <a:spLocks noGrp="1"/>
          </p:cNvSpPr>
          <p:nvPr>
            <p:ph sz="quarter" idx="12"/>
          </p:nvPr>
        </p:nvSpPr>
        <p:spPr>
          <a:xfrm>
            <a:off x="755650" y="1204961"/>
            <a:ext cx="7589838" cy="3203575"/>
          </a:xfrm>
        </p:spPr>
        <p:txBody>
          <a:bodyPr/>
          <a:lstStyle/>
          <a:p>
            <a:pPr marL="0" indent="0">
              <a:buNone/>
            </a:pPr>
            <a:r>
              <a:rPr lang="nl-NL" dirty="0"/>
              <a:t> </a:t>
            </a:r>
          </a:p>
          <a:p>
            <a:endParaRPr lang="nl-NL" dirty="0"/>
          </a:p>
        </p:txBody>
      </p:sp>
      <p:graphicFrame>
        <p:nvGraphicFramePr>
          <p:cNvPr id="8" name="Tabel 8">
            <a:extLst>
              <a:ext uri="{FF2B5EF4-FFF2-40B4-BE49-F238E27FC236}">
                <a16:creationId xmlns:a16="http://schemas.microsoft.com/office/drawing/2014/main" id="{CA6F2E3C-8955-4E55-9FE1-742CB285960F}"/>
              </a:ext>
            </a:extLst>
          </p:cNvPr>
          <p:cNvGraphicFramePr>
            <a:graphicFrameLocks noGrp="1"/>
          </p:cNvGraphicFramePr>
          <p:nvPr>
            <p:extLst>
              <p:ext uri="{D42A27DB-BD31-4B8C-83A1-F6EECF244321}">
                <p14:modId xmlns:p14="http://schemas.microsoft.com/office/powerpoint/2010/main" val="3147581241"/>
              </p:ext>
            </p:extLst>
          </p:nvPr>
        </p:nvGraphicFramePr>
        <p:xfrm>
          <a:off x="467545" y="556321"/>
          <a:ext cx="7344815" cy="4176461"/>
        </p:xfrm>
        <a:graphic>
          <a:graphicData uri="http://schemas.openxmlformats.org/drawingml/2006/table">
            <a:tbl>
              <a:tblPr firstRow="1" bandRow="1">
                <a:tableStyleId>{5C22544A-7EE6-4342-B048-85BDC9FD1C3A}</a:tableStyleId>
              </a:tblPr>
              <a:tblGrid>
                <a:gridCol w="2448271">
                  <a:extLst>
                    <a:ext uri="{9D8B030D-6E8A-4147-A177-3AD203B41FA5}">
                      <a16:colId xmlns:a16="http://schemas.microsoft.com/office/drawing/2014/main" val="3918494111"/>
                    </a:ext>
                  </a:extLst>
                </a:gridCol>
                <a:gridCol w="2379561">
                  <a:extLst>
                    <a:ext uri="{9D8B030D-6E8A-4147-A177-3AD203B41FA5}">
                      <a16:colId xmlns:a16="http://schemas.microsoft.com/office/drawing/2014/main" val="60733161"/>
                    </a:ext>
                  </a:extLst>
                </a:gridCol>
                <a:gridCol w="2516983">
                  <a:extLst>
                    <a:ext uri="{9D8B030D-6E8A-4147-A177-3AD203B41FA5}">
                      <a16:colId xmlns:a16="http://schemas.microsoft.com/office/drawing/2014/main" val="3561977992"/>
                    </a:ext>
                  </a:extLst>
                </a:gridCol>
              </a:tblGrid>
              <a:tr h="388508">
                <a:tc>
                  <a:txBody>
                    <a:bodyPr/>
                    <a:lstStyle/>
                    <a:p>
                      <a:r>
                        <a:rPr lang="nl-NL" dirty="0"/>
                        <a:t>Functie</a:t>
                      </a:r>
                    </a:p>
                  </a:txBody>
                  <a:tcPr/>
                </a:tc>
                <a:tc>
                  <a:txBody>
                    <a:bodyPr/>
                    <a:lstStyle/>
                    <a:p>
                      <a:r>
                        <a:rPr lang="nl-NL" dirty="0"/>
                        <a:t>Naam</a:t>
                      </a:r>
                    </a:p>
                  </a:txBody>
                  <a:tcPr/>
                </a:tc>
                <a:tc>
                  <a:txBody>
                    <a:bodyPr/>
                    <a:lstStyle/>
                    <a:p>
                      <a:r>
                        <a:rPr lang="nl-NL" dirty="0"/>
                        <a:t>Bedrijf</a:t>
                      </a:r>
                    </a:p>
                  </a:txBody>
                  <a:tcPr/>
                </a:tc>
                <a:extLst>
                  <a:ext uri="{0D108BD9-81ED-4DB2-BD59-A6C34878D82A}">
                    <a16:rowId xmlns:a16="http://schemas.microsoft.com/office/drawing/2014/main" val="963194063"/>
                  </a:ext>
                </a:extLst>
              </a:tr>
              <a:tr h="388508">
                <a:tc>
                  <a:txBody>
                    <a:bodyPr/>
                    <a:lstStyle/>
                    <a:p>
                      <a:r>
                        <a:rPr lang="nl-NL" dirty="0"/>
                        <a:t>Voorzitter</a:t>
                      </a:r>
                    </a:p>
                  </a:txBody>
                  <a:tcPr/>
                </a:tc>
                <a:tc>
                  <a:txBody>
                    <a:bodyPr/>
                    <a:lstStyle/>
                    <a:p>
                      <a:r>
                        <a:rPr lang="nl-NL" dirty="0"/>
                        <a:t>Alex de Coninck</a:t>
                      </a:r>
                    </a:p>
                  </a:txBody>
                  <a:tcPr/>
                </a:tc>
                <a:tc>
                  <a:txBody>
                    <a:bodyPr/>
                    <a:lstStyle/>
                    <a:p>
                      <a:r>
                        <a:rPr lang="nl-NL" dirty="0"/>
                        <a:t>Inrail</a:t>
                      </a:r>
                    </a:p>
                  </a:txBody>
                  <a:tcPr/>
                </a:tc>
                <a:extLst>
                  <a:ext uri="{0D108BD9-81ED-4DB2-BD59-A6C34878D82A}">
                    <a16:rowId xmlns:a16="http://schemas.microsoft.com/office/drawing/2014/main" val="1143782877"/>
                  </a:ext>
                </a:extLst>
              </a:tr>
              <a:tr h="388508">
                <a:tc>
                  <a:txBody>
                    <a:bodyPr/>
                    <a:lstStyle/>
                    <a:p>
                      <a:r>
                        <a:rPr lang="nl-NL" dirty="0"/>
                        <a:t>Secretaris</a:t>
                      </a:r>
                    </a:p>
                  </a:txBody>
                  <a:tcPr/>
                </a:tc>
                <a:tc>
                  <a:txBody>
                    <a:bodyPr/>
                    <a:lstStyle/>
                    <a:p>
                      <a:r>
                        <a:rPr lang="nl-NL" dirty="0"/>
                        <a:t>Koen </a:t>
                      </a:r>
                      <a:r>
                        <a:rPr lang="nl-NL" dirty="0" err="1"/>
                        <a:t>vd</a:t>
                      </a:r>
                      <a:r>
                        <a:rPr lang="nl-NL" dirty="0"/>
                        <a:t> Berg</a:t>
                      </a:r>
                    </a:p>
                  </a:txBody>
                  <a:tcPr/>
                </a:tc>
                <a:tc>
                  <a:txBody>
                    <a:bodyPr/>
                    <a:lstStyle/>
                    <a:p>
                      <a:r>
                        <a:rPr lang="nl-NL" dirty="0"/>
                        <a:t>railAlert</a:t>
                      </a:r>
                    </a:p>
                  </a:txBody>
                  <a:tcPr/>
                </a:tc>
                <a:extLst>
                  <a:ext uri="{0D108BD9-81ED-4DB2-BD59-A6C34878D82A}">
                    <a16:rowId xmlns:a16="http://schemas.microsoft.com/office/drawing/2014/main" val="273998526"/>
                  </a:ext>
                </a:extLst>
              </a:tr>
              <a:tr h="679889">
                <a:tc>
                  <a:txBody>
                    <a:bodyPr/>
                    <a:lstStyle/>
                    <a:p>
                      <a:r>
                        <a:rPr lang="nl-NL" dirty="0"/>
                        <a:t>Beheerders </a:t>
                      </a:r>
                      <a:r>
                        <a:rPr lang="nl-NL" sz="1400" dirty="0"/>
                        <a:t>(hoofdspoor)</a:t>
                      </a:r>
                    </a:p>
                  </a:txBody>
                  <a:tcPr/>
                </a:tc>
                <a:tc>
                  <a:txBody>
                    <a:bodyPr/>
                    <a:lstStyle/>
                    <a:p>
                      <a:r>
                        <a:rPr lang="nl-NL" dirty="0"/>
                        <a:t>Angelique </a:t>
                      </a:r>
                      <a:r>
                        <a:rPr lang="nl-NL" dirty="0" err="1"/>
                        <a:t>Slenders</a:t>
                      </a:r>
                      <a:r>
                        <a:rPr lang="nl-NL" dirty="0"/>
                        <a:t>-van Velsen</a:t>
                      </a:r>
                    </a:p>
                  </a:txBody>
                  <a:tcPr/>
                </a:tc>
                <a:tc>
                  <a:txBody>
                    <a:bodyPr/>
                    <a:lstStyle/>
                    <a:p>
                      <a:r>
                        <a:rPr lang="nl-NL" dirty="0"/>
                        <a:t>ProRail</a:t>
                      </a:r>
                    </a:p>
                  </a:txBody>
                  <a:tcPr/>
                </a:tc>
                <a:extLst>
                  <a:ext uri="{0D108BD9-81ED-4DB2-BD59-A6C34878D82A}">
                    <a16:rowId xmlns:a16="http://schemas.microsoft.com/office/drawing/2014/main" val="2929054715"/>
                  </a:ext>
                </a:extLst>
              </a:tr>
              <a:tr h="388508">
                <a:tc>
                  <a:txBody>
                    <a:bodyPr/>
                    <a:lstStyle/>
                    <a:p>
                      <a:r>
                        <a:rPr lang="nl-NL" dirty="0"/>
                        <a:t>Beheerders </a:t>
                      </a:r>
                      <a:r>
                        <a:rPr lang="nl-NL" sz="1400" dirty="0"/>
                        <a:t>(lokaal spoor)</a:t>
                      </a:r>
                    </a:p>
                  </a:txBody>
                  <a:tcPr/>
                </a:tc>
                <a:tc>
                  <a:txBody>
                    <a:bodyPr/>
                    <a:lstStyle/>
                    <a:p>
                      <a:r>
                        <a:rPr lang="nl-NL" dirty="0"/>
                        <a:t>Joke Veenstra</a:t>
                      </a:r>
                    </a:p>
                  </a:txBody>
                  <a:tcPr/>
                </a:tc>
                <a:tc>
                  <a:txBody>
                    <a:bodyPr/>
                    <a:lstStyle/>
                    <a:p>
                      <a:r>
                        <a:rPr lang="nl-NL" dirty="0"/>
                        <a:t>HTM</a:t>
                      </a:r>
                    </a:p>
                  </a:txBody>
                  <a:tcPr/>
                </a:tc>
                <a:extLst>
                  <a:ext uri="{0D108BD9-81ED-4DB2-BD59-A6C34878D82A}">
                    <a16:rowId xmlns:a16="http://schemas.microsoft.com/office/drawing/2014/main" val="3454012561"/>
                  </a:ext>
                </a:extLst>
              </a:tr>
              <a:tr h="388508">
                <a:tc>
                  <a:txBody>
                    <a:bodyPr/>
                    <a:lstStyle/>
                    <a:p>
                      <a:r>
                        <a:rPr lang="nl-NL" dirty="0"/>
                        <a:t>Beheerders </a:t>
                      </a:r>
                      <a:r>
                        <a:rPr lang="nl-NL" sz="1400" dirty="0"/>
                        <a:t>(stations)</a:t>
                      </a:r>
                    </a:p>
                  </a:txBody>
                  <a:tcPr/>
                </a:tc>
                <a:tc>
                  <a:txBody>
                    <a:bodyPr/>
                    <a:lstStyle/>
                    <a:p>
                      <a:r>
                        <a:rPr lang="nl-NL" dirty="0"/>
                        <a:t>Scott Koers</a:t>
                      </a:r>
                    </a:p>
                  </a:txBody>
                  <a:tcPr/>
                </a:tc>
                <a:tc>
                  <a:txBody>
                    <a:bodyPr/>
                    <a:lstStyle/>
                    <a:p>
                      <a:r>
                        <a:rPr lang="nl-NL" dirty="0"/>
                        <a:t>NS Stations</a:t>
                      </a:r>
                    </a:p>
                  </a:txBody>
                  <a:tcPr/>
                </a:tc>
                <a:extLst>
                  <a:ext uri="{0D108BD9-81ED-4DB2-BD59-A6C34878D82A}">
                    <a16:rowId xmlns:a16="http://schemas.microsoft.com/office/drawing/2014/main" val="1019495080"/>
                  </a:ext>
                </a:extLst>
              </a:tr>
              <a:tr h="388508">
                <a:tc>
                  <a:txBody>
                    <a:bodyPr/>
                    <a:lstStyle/>
                    <a:p>
                      <a:r>
                        <a:rPr lang="nl-NL" dirty="0"/>
                        <a:t>Aannemers </a:t>
                      </a:r>
                      <a:r>
                        <a:rPr lang="nl-NL" sz="1400" dirty="0"/>
                        <a:t>(veiligheid)</a:t>
                      </a:r>
                    </a:p>
                  </a:txBody>
                  <a:tcPr/>
                </a:tc>
                <a:tc>
                  <a:txBody>
                    <a:bodyPr/>
                    <a:lstStyle/>
                    <a:p>
                      <a:r>
                        <a:rPr lang="nl-NL" dirty="0"/>
                        <a:t>Rutger den Drijver</a:t>
                      </a:r>
                    </a:p>
                  </a:txBody>
                  <a:tcPr/>
                </a:tc>
                <a:tc>
                  <a:txBody>
                    <a:bodyPr/>
                    <a:lstStyle/>
                    <a:p>
                      <a:r>
                        <a:rPr lang="nl-NL" dirty="0"/>
                        <a:t>Swietelsky-Rail</a:t>
                      </a:r>
                    </a:p>
                  </a:txBody>
                  <a:tcPr/>
                </a:tc>
                <a:extLst>
                  <a:ext uri="{0D108BD9-81ED-4DB2-BD59-A6C34878D82A}">
                    <a16:rowId xmlns:a16="http://schemas.microsoft.com/office/drawing/2014/main" val="2222128335"/>
                  </a:ext>
                </a:extLst>
              </a:tr>
              <a:tr h="388508">
                <a:tc>
                  <a:txBody>
                    <a:bodyPr/>
                    <a:lstStyle/>
                    <a:p>
                      <a:r>
                        <a:rPr lang="nl-NL" dirty="0"/>
                        <a:t>Aannemers </a:t>
                      </a:r>
                      <a:r>
                        <a:rPr lang="nl-NL" sz="1400" dirty="0"/>
                        <a:t>(HR/opleiding)</a:t>
                      </a:r>
                    </a:p>
                  </a:txBody>
                  <a:tcPr/>
                </a:tc>
                <a:tc>
                  <a:txBody>
                    <a:bodyPr/>
                    <a:lstStyle/>
                    <a:p>
                      <a:r>
                        <a:rPr lang="nl-NL" dirty="0"/>
                        <a:t>Yvonne Kaat</a:t>
                      </a:r>
                    </a:p>
                  </a:txBody>
                  <a:tcPr/>
                </a:tc>
                <a:tc>
                  <a:txBody>
                    <a:bodyPr/>
                    <a:lstStyle/>
                    <a:p>
                      <a:r>
                        <a:rPr lang="nl-NL" dirty="0"/>
                        <a:t>Strukton Rail</a:t>
                      </a:r>
                    </a:p>
                  </a:txBody>
                  <a:tcPr/>
                </a:tc>
                <a:extLst>
                  <a:ext uri="{0D108BD9-81ED-4DB2-BD59-A6C34878D82A}">
                    <a16:rowId xmlns:a16="http://schemas.microsoft.com/office/drawing/2014/main" val="3032145686"/>
                  </a:ext>
                </a:extLst>
              </a:tr>
              <a:tr h="388508">
                <a:tc>
                  <a:txBody>
                    <a:bodyPr/>
                    <a:lstStyle/>
                    <a:p>
                      <a:r>
                        <a:rPr lang="nl-NL" sz="1800" dirty="0"/>
                        <a:t>Werkplekbeveiliging</a:t>
                      </a:r>
                    </a:p>
                  </a:txBody>
                  <a:tcPr/>
                </a:tc>
                <a:tc>
                  <a:txBody>
                    <a:bodyPr/>
                    <a:lstStyle/>
                    <a:p>
                      <a:r>
                        <a:rPr lang="nl-NL" dirty="0"/>
                        <a:t>Danny Zieltjens</a:t>
                      </a:r>
                    </a:p>
                  </a:txBody>
                  <a:tcPr/>
                </a:tc>
                <a:tc>
                  <a:txBody>
                    <a:bodyPr/>
                    <a:lstStyle/>
                    <a:p>
                      <a:r>
                        <a:rPr lang="nl-NL" dirty="0"/>
                        <a:t>DZ Spoorwegveiligheid</a:t>
                      </a:r>
                    </a:p>
                  </a:txBody>
                  <a:tcPr/>
                </a:tc>
                <a:extLst>
                  <a:ext uri="{0D108BD9-81ED-4DB2-BD59-A6C34878D82A}">
                    <a16:rowId xmlns:a16="http://schemas.microsoft.com/office/drawing/2014/main" val="2986144164"/>
                  </a:ext>
                </a:extLst>
              </a:tr>
              <a:tr h="388508">
                <a:tc>
                  <a:txBody>
                    <a:bodyPr/>
                    <a:lstStyle/>
                    <a:p>
                      <a:r>
                        <a:rPr lang="nl-NL" sz="1800" dirty="0"/>
                        <a:t>Ingenieursbureaus</a:t>
                      </a:r>
                    </a:p>
                  </a:txBody>
                  <a:tcPr/>
                </a:tc>
                <a:tc>
                  <a:txBody>
                    <a:bodyPr/>
                    <a:lstStyle/>
                    <a:p>
                      <a:r>
                        <a:rPr lang="nl-NL" dirty="0"/>
                        <a:t>Nadine Aarts</a:t>
                      </a:r>
                    </a:p>
                  </a:txBody>
                  <a:tcPr/>
                </a:tc>
                <a:tc>
                  <a:txBody>
                    <a:bodyPr/>
                    <a:lstStyle/>
                    <a:p>
                      <a:r>
                        <a:rPr lang="nl-NL" dirty="0"/>
                        <a:t>RHDHV</a:t>
                      </a:r>
                    </a:p>
                  </a:txBody>
                  <a:tcPr/>
                </a:tc>
                <a:extLst>
                  <a:ext uri="{0D108BD9-81ED-4DB2-BD59-A6C34878D82A}">
                    <a16:rowId xmlns:a16="http://schemas.microsoft.com/office/drawing/2014/main" val="2858913802"/>
                  </a:ext>
                </a:extLst>
              </a:tr>
            </a:tbl>
          </a:graphicData>
        </a:graphic>
      </p:graphicFrame>
    </p:spTree>
    <p:extLst>
      <p:ext uri="{BB962C8B-B14F-4D97-AF65-F5344CB8AC3E}">
        <p14:creationId xmlns:p14="http://schemas.microsoft.com/office/powerpoint/2010/main" val="2439890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5999ACD-4744-E92B-E43F-D472F35BC2D9}"/>
              </a:ext>
            </a:extLst>
          </p:cNvPr>
          <p:cNvSpPr>
            <a:spLocks noGrp="1"/>
          </p:cNvSpPr>
          <p:nvPr>
            <p:ph type="title"/>
          </p:nvPr>
        </p:nvSpPr>
        <p:spPr/>
        <p:txBody>
          <a:bodyPr/>
          <a:lstStyle/>
          <a:p>
            <a:r>
              <a:rPr lang="nl-NL" dirty="0"/>
              <a:t>Doel werkkamer DVP</a:t>
            </a:r>
          </a:p>
        </p:txBody>
      </p:sp>
      <p:sp>
        <p:nvSpPr>
          <p:cNvPr id="3" name="Tijdelijke aanduiding voor voettekst 2">
            <a:extLst>
              <a:ext uri="{FF2B5EF4-FFF2-40B4-BE49-F238E27FC236}">
                <a16:creationId xmlns:a16="http://schemas.microsoft.com/office/drawing/2014/main" id="{60E56A5F-FD5A-BCA2-7F1A-366232215B4C}"/>
              </a:ext>
            </a:extLst>
          </p:cNvPr>
          <p:cNvSpPr>
            <a:spLocks noGrp="1"/>
          </p:cNvSpPr>
          <p:nvPr>
            <p:ph type="ftr" sz="quarter" idx="10"/>
          </p:nvPr>
        </p:nvSpPr>
        <p:spPr/>
        <p:txBody>
          <a:bodyPr/>
          <a:lstStyle/>
          <a:p>
            <a:r>
              <a:rPr lang="nl-NL" dirty="0"/>
              <a:t>Jaarplan WK DVP 2024</a:t>
            </a:r>
          </a:p>
        </p:txBody>
      </p:sp>
      <p:sp>
        <p:nvSpPr>
          <p:cNvPr id="4" name="Tijdelijke aanduiding voor dianummer 3">
            <a:extLst>
              <a:ext uri="{FF2B5EF4-FFF2-40B4-BE49-F238E27FC236}">
                <a16:creationId xmlns:a16="http://schemas.microsoft.com/office/drawing/2014/main" id="{38519476-1B07-371E-A7A6-3A62D53F77B5}"/>
              </a:ext>
            </a:extLst>
          </p:cNvPr>
          <p:cNvSpPr>
            <a:spLocks noGrp="1"/>
          </p:cNvSpPr>
          <p:nvPr>
            <p:ph type="sldNum" sz="quarter" idx="11"/>
          </p:nvPr>
        </p:nvSpPr>
        <p:spPr/>
        <p:txBody>
          <a:bodyPr/>
          <a:lstStyle/>
          <a:p>
            <a:fld id="{E86285AD-AB3F-3543-A9B4-A6423111C7D1}" type="slidenum">
              <a:rPr lang="nl-NL" smtClean="0"/>
              <a:pPr/>
              <a:t>4</a:t>
            </a:fld>
            <a:endParaRPr lang="nl-NL" dirty="0"/>
          </a:p>
        </p:txBody>
      </p:sp>
      <p:sp>
        <p:nvSpPr>
          <p:cNvPr id="5" name="Tijdelijke aanduiding voor inhoud 4">
            <a:extLst>
              <a:ext uri="{FF2B5EF4-FFF2-40B4-BE49-F238E27FC236}">
                <a16:creationId xmlns:a16="http://schemas.microsoft.com/office/drawing/2014/main" id="{4F39E70B-B98A-0786-5DB5-B6EF0B33EAF3}"/>
              </a:ext>
            </a:extLst>
          </p:cNvPr>
          <p:cNvSpPr>
            <a:spLocks noGrp="1"/>
          </p:cNvSpPr>
          <p:nvPr>
            <p:ph sz="quarter" idx="12"/>
          </p:nvPr>
        </p:nvSpPr>
        <p:spPr>
          <a:xfrm>
            <a:off x="755650" y="1204913"/>
            <a:ext cx="7560766" cy="3203575"/>
          </a:xfrm>
        </p:spPr>
        <p:txBody>
          <a:bodyPr/>
          <a:lstStyle/>
          <a:p>
            <a:r>
              <a:rPr lang="nl-NL" dirty="0"/>
              <a:t>Bijdragen aan het beheer en de doorontwikkeling van het DVP-programma</a:t>
            </a:r>
          </a:p>
          <a:p>
            <a:endParaRPr lang="nl-NL" dirty="0"/>
          </a:p>
          <a:p>
            <a:r>
              <a:rPr lang="nl-NL" dirty="0"/>
              <a:t>Input leveren voor verbeteringen</a:t>
            </a:r>
          </a:p>
          <a:p>
            <a:endParaRPr lang="nl-NL" dirty="0"/>
          </a:p>
          <a:p>
            <a:r>
              <a:rPr lang="nl-NL" dirty="0"/>
              <a:t>Draagvlak creëren in de branche voor de acceptatie en het gebruik van het DVP</a:t>
            </a:r>
          </a:p>
          <a:p>
            <a:endParaRPr lang="nl-NL" dirty="0"/>
          </a:p>
          <a:p>
            <a:pPr marL="0" indent="0">
              <a:buNone/>
            </a:pPr>
            <a:endParaRPr lang="nl-NL" dirty="0"/>
          </a:p>
          <a:p>
            <a:pPr marL="0" indent="0">
              <a:buNone/>
            </a:pPr>
            <a:r>
              <a:rPr lang="nl-NL" dirty="0"/>
              <a:t>De werkkamer DVP is geen producent van regelgeving of </a:t>
            </a:r>
            <a:r>
              <a:rPr lang="nl-NL" dirty="0" err="1"/>
              <a:t>werkwijzes</a:t>
            </a:r>
            <a:r>
              <a:rPr lang="nl-NL" dirty="0"/>
              <a:t>!  </a:t>
            </a:r>
          </a:p>
        </p:txBody>
      </p:sp>
    </p:spTree>
    <p:extLst>
      <p:ext uri="{BB962C8B-B14F-4D97-AF65-F5344CB8AC3E}">
        <p14:creationId xmlns:p14="http://schemas.microsoft.com/office/powerpoint/2010/main" val="2472030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20AEFEC-6D2D-48A2-FFED-3037FFE809ED}"/>
              </a:ext>
            </a:extLst>
          </p:cNvPr>
          <p:cNvSpPr>
            <a:spLocks noGrp="1"/>
          </p:cNvSpPr>
          <p:nvPr>
            <p:ph type="title"/>
          </p:nvPr>
        </p:nvSpPr>
        <p:spPr/>
        <p:txBody>
          <a:bodyPr/>
          <a:lstStyle/>
          <a:p>
            <a:r>
              <a:rPr lang="nl-NL" dirty="0"/>
              <a:t>Werkwijze en opzet (subgroepen </a:t>
            </a:r>
            <a:r>
              <a:rPr lang="nl-NL" dirty="0" err="1"/>
              <a:t>etc</a:t>
            </a:r>
            <a:r>
              <a:rPr lang="nl-NL" dirty="0"/>
              <a:t>)</a:t>
            </a:r>
          </a:p>
        </p:txBody>
      </p:sp>
      <p:sp>
        <p:nvSpPr>
          <p:cNvPr id="3" name="Tijdelijke aanduiding voor voettekst 2">
            <a:extLst>
              <a:ext uri="{FF2B5EF4-FFF2-40B4-BE49-F238E27FC236}">
                <a16:creationId xmlns:a16="http://schemas.microsoft.com/office/drawing/2014/main" id="{562826BD-1648-4A72-65AB-3CAA85BB3123}"/>
              </a:ext>
            </a:extLst>
          </p:cNvPr>
          <p:cNvSpPr>
            <a:spLocks noGrp="1"/>
          </p:cNvSpPr>
          <p:nvPr>
            <p:ph type="ftr" sz="quarter" idx="10"/>
          </p:nvPr>
        </p:nvSpPr>
        <p:spPr/>
        <p:txBody>
          <a:bodyPr/>
          <a:lstStyle/>
          <a:p>
            <a:r>
              <a:rPr lang="nl-NL" dirty="0"/>
              <a:t>Jaarplan WK DVP 2024</a:t>
            </a:r>
          </a:p>
        </p:txBody>
      </p:sp>
      <p:sp>
        <p:nvSpPr>
          <p:cNvPr id="4" name="Tijdelijke aanduiding voor dianummer 3">
            <a:extLst>
              <a:ext uri="{FF2B5EF4-FFF2-40B4-BE49-F238E27FC236}">
                <a16:creationId xmlns:a16="http://schemas.microsoft.com/office/drawing/2014/main" id="{E81EFDAF-9A69-8035-D92E-228B6A5AEC9C}"/>
              </a:ext>
            </a:extLst>
          </p:cNvPr>
          <p:cNvSpPr>
            <a:spLocks noGrp="1"/>
          </p:cNvSpPr>
          <p:nvPr>
            <p:ph type="sldNum" sz="quarter" idx="11"/>
          </p:nvPr>
        </p:nvSpPr>
        <p:spPr/>
        <p:txBody>
          <a:bodyPr/>
          <a:lstStyle/>
          <a:p>
            <a:fld id="{E86285AD-AB3F-3543-A9B4-A6423111C7D1}" type="slidenum">
              <a:rPr lang="nl-NL" smtClean="0"/>
              <a:pPr/>
              <a:t>5</a:t>
            </a:fld>
            <a:endParaRPr lang="nl-NL" dirty="0"/>
          </a:p>
        </p:txBody>
      </p:sp>
      <p:sp>
        <p:nvSpPr>
          <p:cNvPr id="5" name="Tijdelijke aanduiding voor inhoud 4">
            <a:extLst>
              <a:ext uri="{FF2B5EF4-FFF2-40B4-BE49-F238E27FC236}">
                <a16:creationId xmlns:a16="http://schemas.microsoft.com/office/drawing/2014/main" id="{19206531-81F9-6370-379F-7103BB868FF6}"/>
              </a:ext>
            </a:extLst>
          </p:cNvPr>
          <p:cNvSpPr>
            <a:spLocks noGrp="1"/>
          </p:cNvSpPr>
          <p:nvPr>
            <p:ph sz="quarter" idx="12"/>
          </p:nvPr>
        </p:nvSpPr>
        <p:spPr>
          <a:xfrm>
            <a:off x="755650" y="1204913"/>
            <a:ext cx="7632700" cy="3203575"/>
          </a:xfrm>
        </p:spPr>
        <p:txBody>
          <a:bodyPr/>
          <a:lstStyle/>
          <a:p>
            <a:r>
              <a:rPr lang="nl-NL" dirty="0"/>
              <a:t>De werkkamer DVP is eind 2023 van start gegaan en wil zich eerst informeren over de lopende projecten binnen het DVP programma. Daarnaast wil ze bruggen slaan met de achterban van de verschillende leden van de werkkamer.</a:t>
            </a:r>
          </a:p>
          <a:p>
            <a:endParaRPr lang="nl-NL" dirty="0"/>
          </a:p>
          <a:p>
            <a:r>
              <a:rPr lang="nl-NL" dirty="0"/>
              <a:t>Lange termijnplannen</a:t>
            </a:r>
          </a:p>
          <a:p>
            <a:r>
              <a:rPr lang="nl-NL" dirty="0"/>
              <a:t>Actieve bijdrage leveren aan toekomstige ontwikkelingen, zoals DVP 4.0</a:t>
            </a:r>
          </a:p>
          <a:p>
            <a:endParaRPr lang="nl-NL" dirty="0"/>
          </a:p>
          <a:p>
            <a:r>
              <a:rPr lang="nl-NL" dirty="0"/>
              <a:t>Vragen aan bestuur:</a:t>
            </a:r>
          </a:p>
          <a:p>
            <a:pPr lvl="1"/>
            <a:r>
              <a:rPr lang="nl-NL" dirty="0"/>
              <a:t>De werkkamer heeft behoefte aan een duidelijke opdracht; wat is de taak van de werkkamer en welke bevoegdheden horen daarbij.</a:t>
            </a:r>
          </a:p>
          <a:p>
            <a:pPr marL="0" indent="0">
              <a:buNone/>
            </a:pPr>
            <a:endParaRPr lang="nl-NL" dirty="0"/>
          </a:p>
        </p:txBody>
      </p:sp>
    </p:spTree>
    <p:extLst>
      <p:ext uri="{BB962C8B-B14F-4D97-AF65-F5344CB8AC3E}">
        <p14:creationId xmlns:p14="http://schemas.microsoft.com/office/powerpoint/2010/main" val="640683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14B1D19-FE31-2A12-8896-EA7B461B1215}"/>
              </a:ext>
            </a:extLst>
          </p:cNvPr>
          <p:cNvSpPr>
            <a:spLocks noGrp="1"/>
          </p:cNvSpPr>
          <p:nvPr>
            <p:ph type="title"/>
          </p:nvPr>
        </p:nvSpPr>
        <p:spPr>
          <a:xfrm>
            <a:off x="755650" y="196281"/>
            <a:ext cx="7589838" cy="612286"/>
          </a:xfrm>
        </p:spPr>
        <p:txBody>
          <a:bodyPr/>
          <a:lstStyle/>
          <a:p>
            <a:r>
              <a:rPr lang="nl-NL" dirty="0"/>
              <a:t>Jaarplan 2024 Generiek</a:t>
            </a:r>
          </a:p>
        </p:txBody>
      </p:sp>
      <p:sp>
        <p:nvSpPr>
          <p:cNvPr id="3" name="Tijdelijke aanduiding voor voettekst 2">
            <a:extLst>
              <a:ext uri="{FF2B5EF4-FFF2-40B4-BE49-F238E27FC236}">
                <a16:creationId xmlns:a16="http://schemas.microsoft.com/office/drawing/2014/main" id="{B3EC4423-B04D-5DA0-4B36-4FBE618CF123}"/>
              </a:ext>
            </a:extLst>
          </p:cNvPr>
          <p:cNvSpPr>
            <a:spLocks noGrp="1"/>
          </p:cNvSpPr>
          <p:nvPr>
            <p:ph type="ftr" sz="quarter" idx="10"/>
          </p:nvPr>
        </p:nvSpPr>
        <p:spPr/>
        <p:txBody>
          <a:bodyPr/>
          <a:lstStyle/>
          <a:p>
            <a:r>
              <a:rPr lang="nl-NL" dirty="0"/>
              <a:t>Jaarplan WK DVP 2024</a:t>
            </a:r>
          </a:p>
        </p:txBody>
      </p:sp>
      <p:sp>
        <p:nvSpPr>
          <p:cNvPr id="4" name="Tijdelijke aanduiding voor dianummer 3">
            <a:extLst>
              <a:ext uri="{FF2B5EF4-FFF2-40B4-BE49-F238E27FC236}">
                <a16:creationId xmlns:a16="http://schemas.microsoft.com/office/drawing/2014/main" id="{96DBE2F3-D17C-D71B-81AF-C39EA901CB17}"/>
              </a:ext>
            </a:extLst>
          </p:cNvPr>
          <p:cNvSpPr>
            <a:spLocks noGrp="1"/>
          </p:cNvSpPr>
          <p:nvPr>
            <p:ph type="sldNum" sz="quarter" idx="11"/>
          </p:nvPr>
        </p:nvSpPr>
        <p:spPr/>
        <p:txBody>
          <a:bodyPr/>
          <a:lstStyle/>
          <a:p>
            <a:fld id="{E86285AD-AB3F-3543-A9B4-A6423111C7D1}" type="slidenum">
              <a:rPr lang="nl-NL" smtClean="0"/>
              <a:pPr/>
              <a:t>6</a:t>
            </a:fld>
            <a:endParaRPr lang="nl-NL" dirty="0"/>
          </a:p>
        </p:txBody>
      </p:sp>
      <p:sp>
        <p:nvSpPr>
          <p:cNvPr id="5" name="Tijdelijke aanduiding voor inhoud 4">
            <a:extLst>
              <a:ext uri="{FF2B5EF4-FFF2-40B4-BE49-F238E27FC236}">
                <a16:creationId xmlns:a16="http://schemas.microsoft.com/office/drawing/2014/main" id="{DE1EB47D-D3A5-95CF-2A85-52ADF9769972}"/>
              </a:ext>
            </a:extLst>
          </p:cNvPr>
          <p:cNvSpPr>
            <a:spLocks noGrp="1"/>
          </p:cNvSpPr>
          <p:nvPr>
            <p:ph sz="quarter" idx="12"/>
          </p:nvPr>
        </p:nvSpPr>
        <p:spPr>
          <a:xfrm>
            <a:off x="755650" y="808568"/>
            <a:ext cx="7589838" cy="3780200"/>
          </a:xfrm>
        </p:spPr>
        <p:txBody>
          <a:bodyPr/>
          <a:lstStyle/>
          <a:p>
            <a:r>
              <a:rPr lang="nl-NL" dirty="0"/>
              <a:t>Voor 2024 wil de werkkamer bruggen slaan met stakeholders en werken aan drie thema's:</a:t>
            </a:r>
          </a:p>
          <a:p>
            <a:pPr lvl="1"/>
            <a:r>
              <a:rPr lang="nl-NL" u="sng" dirty="0"/>
              <a:t>Beheer</a:t>
            </a:r>
          </a:p>
          <a:p>
            <a:pPr marL="180000" lvl="1" indent="0">
              <a:buNone/>
            </a:pPr>
            <a:r>
              <a:rPr lang="nl-NL" dirty="0"/>
              <a:t>	Dit thema omvat o.a. monitoring en evaluatie van lopende (deel)projecten</a:t>
            </a:r>
            <a:br>
              <a:rPr lang="nl-NL" dirty="0"/>
            </a:br>
            <a:r>
              <a:rPr lang="nl-NL" dirty="0"/>
              <a:t>	zoals DVP 3.0, bouwstenen, </a:t>
            </a:r>
            <a:r>
              <a:rPr lang="nl-NL" dirty="0" err="1"/>
              <a:t>Drillsters</a:t>
            </a:r>
            <a:r>
              <a:rPr lang="nl-NL" dirty="0"/>
              <a:t> en </a:t>
            </a:r>
            <a:r>
              <a:rPr lang="nl-NL" dirty="0" err="1"/>
              <a:t>Dagpasbeleid</a:t>
            </a:r>
            <a:endParaRPr lang="nl-NL" dirty="0"/>
          </a:p>
          <a:p>
            <a:pPr lvl="1"/>
            <a:r>
              <a:rPr lang="nl-NL" u="sng" dirty="0"/>
              <a:t>Ontwikkeling</a:t>
            </a:r>
          </a:p>
          <a:p>
            <a:pPr marL="914400" lvl="2" indent="0">
              <a:buNone/>
            </a:pPr>
            <a:r>
              <a:rPr lang="nl-NL" dirty="0"/>
              <a:t>Leveren van een bijdrage (ideeën, feedback) aan de verbetering van de huidige trainingen en middelen, en de ontwikkeling van toekomstige tools en regelgeving voor o.a. DVP 4.0</a:t>
            </a:r>
          </a:p>
          <a:p>
            <a:pPr marL="360000" marR="0" lvl="1" indent="-180000" algn="l" defTabSz="914400" rtl="0" eaLnBrk="1" fontAlgn="auto" latinLnBrk="0" hangingPunct="1">
              <a:lnSpc>
                <a:spcPct val="120000"/>
              </a:lnSpc>
              <a:spcBef>
                <a:spcPts val="0"/>
              </a:spcBef>
              <a:spcAft>
                <a:spcPts val="0"/>
              </a:spcAft>
              <a:buClr>
                <a:srgbClr val="EC6608"/>
              </a:buClr>
              <a:buSzTx/>
              <a:buFont typeface="Arial" panose="020B0604020202020204" pitchFamily="34" charset="0"/>
              <a:buChar char="•"/>
              <a:tabLst/>
              <a:defRPr/>
            </a:pPr>
            <a:r>
              <a:rPr kumimoji="0" lang="nl-NL" sz="1600" b="0" i="0" u="sng" strike="noStrike" kern="1200" cap="none" spc="0" normalizeH="0" baseline="0" noProof="0" dirty="0">
                <a:ln>
                  <a:noFill/>
                </a:ln>
                <a:solidFill>
                  <a:srgbClr val="2F1351"/>
                </a:solidFill>
                <a:effectLst/>
                <a:uLnTx/>
                <a:uFillTx/>
                <a:latin typeface="Calibri" panose="020F0502020204030204"/>
                <a:ea typeface="+mn-ea"/>
                <a:cs typeface="+mn-cs"/>
              </a:rPr>
              <a:t>Vaststellen scope en mandaat van de werkkamer</a:t>
            </a:r>
          </a:p>
          <a:p>
            <a:pPr marL="914400" lvl="2" indent="0">
              <a:buNone/>
            </a:pPr>
            <a:r>
              <a:rPr lang="nl-NL" dirty="0"/>
              <a:t>Welke rol heeft de werkkamer in advies en besluitvorming, waar gaat de werkkamer wel of niet over?</a:t>
            </a:r>
          </a:p>
        </p:txBody>
      </p:sp>
    </p:spTree>
    <p:extLst>
      <p:ext uri="{BB962C8B-B14F-4D97-AF65-F5344CB8AC3E}">
        <p14:creationId xmlns:p14="http://schemas.microsoft.com/office/powerpoint/2010/main" val="2946730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0302F8-A3A6-D97B-83F6-8FE0BF809DDE}"/>
              </a:ext>
            </a:extLst>
          </p:cNvPr>
          <p:cNvSpPr>
            <a:spLocks noGrp="1"/>
          </p:cNvSpPr>
          <p:nvPr>
            <p:ph type="title"/>
          </p:nvPr>
        </p:nvSpPr>
        <p:spPr/>
        <p:txBody>
          <a:bodyPr/>
          <a:lstStyle/>
          <a:p>
            <a:r>
              <a:rPr lang="nl-NL" dirty="0"/>
              <a:t>Voor 2024 twee specifieke doelen:</a:t>
            </a:r>
          </a:p>
        </p:txBody>
      </p:sp>
      <p:sp>
        <p:nvSpPr>
          <p:cNvPr id="3" name="Tijdelijke aanduiding voor voettekst 2">
            <a:extLst>
              <a:ext uri="{FF2B5EF4-FFF2-40B4-BE49-F238E27FC236}">
                <a16:creationId xmlns:a16="http://schemas.microsoft.com/office/drawing/2014/main" id="{130426CB-99CF-494A-D741-82A7E6B97312}"/>
              </a:ext>
            </a:extLst>
          </p:cNvPr>
          <p:cNvSpPr>
            <a:spLocks noGrp="1"/>
          </p:cNvSpPr>
          <p:nvPr>
            <p:ph type="ftr" sz="quarter" idx="10"/>
          </p:nvPr>
        </p:nvSpPr>
        <p:spPr/>
        <p:txBody>
          <a:bodyPr/>
          <a:lstStyle/>
          <a:p>
            <a:r>
              <a:rPr lang="nl-NL" dirty="0"/>
              <a:t>Jaarplan WK DVP 2024</a:t>
            </a:r>
          </a:p>
        </p:txBody>
      </p:sp>
      <p:sp>
        <p:nvSpPr>
          <p:cNvPr id="4" name="Tijdelijke aanduiding voor dianummer 3">
            <a:extLst>
              <a:ext uri="{FF2B5EF4-FFF2-40B4-BE49-F238E27FC236}">
                <a16:creationId xmlns:a16="http://schemas.microsoft.com/office/drawing/2014/main" id="{BCAABC97-8FFA-21D6-5812-5A800C5E3355}"/>
              </a:ext>
            </a:extLst>
          </p:cNvPr>
          <p:cNvSpPr>
            <a:spLocks noGrp="1"/>
          </p:cNvSpPr>
          <p:nvPr>
            <p:ph type="sldNum" sz="quarter" idx="11"/>
          </p:nvPr>
        </p:nvSpPr>
        <p:spPr/>
        <p:txBody>
          <a:bodyPr/>
          <a:lstStyle/>
          <a:p>
            <a:fld id="{E86285AD-AB3F-3543-A9B4-A6423111C7D1}" type="slidenum">
              <a:rPr lang="nl-NL" smtClean="0"/>
              <a:pPr/>
              <a:t>7</a:t>
            </a:fld>
            <a:endParaRPr lang="nl-NL" dirty="0"/>
          </a:p>
        </p:txBody>
      </p:sp>
      <p:sp>
        <p:nvSpPr>
          <p:cNvPr id="5" name="Tijdelijke aanduiding voor inhoud 4">
            <a:extLst>
              <a:ext uri="{FF2B5EF4-FFF2-40B4-BE49-F238E27FC236}">
                <a16:creationId xmlns:a16="http://schemas.microsoft.com/office/drawing/2014/main" id="{D957A673-AF23-FFBA-C955-B72A3B738F93}"/>
              </a:ext>
            </a:extLst>
          </p:cNvPr>
          <p:cNvSpPr>
            <a:spLocks noGrp="1"/>
          </p:cNvSpPr>
          <p:nvPr>
            <p:ph sz="quarter" idx="12"/>
          </p:nvPr>
        </p:nvSpPr>
        <p:spPr>
          <a:xfrm>
            <a:off x="755650" y="1204913"/>
            <a:ext cx="7344742" cy="3203575"/>
          </a:xfrm>
        </p:spPr>
        <p:txBody>
          <a:bodyPr/>
          <a:lstStyle/>
          <a:p>
            <a:r>
              <a:rPr lang="nl-NL" dirty="0"/>
              <a:t>Bruggen slaan met stakeholders zoals andere werkkamers en branchepartijen</a:t>
            </a:r>
          </a:p>
          <a:p>
            <a:pPr marL="0" indent="0">
              <a:buNone/>
            </a:pPr>
            <a:r>
              <a:rPr lang="nl-NL" dirty="0"/>
              <a:t>	* Bekendheid geven aan de werkkamer en haar leden</a:t>
            </a:r>
          </a:p>
          <a:p>
            <a:pPr marL="0" indent="0">
              <a:buNone/>
            </a:pPr>
            <a:r>
              <a:rPr lang="nl-NL" dirty="0"/>
              <a:t>	* Wat kan de werkkamer DVP betekenen voor de branche</a:t>
            </a:r>
          </a:p>
          <a:p>
            <a:pPr marL="0" indent="0">
              <a:buNone/>
            </a:pPr>
            <a:r>
              <a:rPr lang="nl-NL" dirty="0"/>
              <a:t> </a:t>
            </a:r>
          </a:p>
          <a:p>
            <a:r>
              <a:rPr lang="nl-NL" dirty="0"/>
              <a:t>De rol van de werkkamer DVP zoeken en vaststellen: waar gaat de werkkamer wel of niet over en waar kan de werkkamer een bijdrage in leveren?</a:t>
            </a:r>
          </a:p>
          <a:p>
            <a:pPr marL="0" indent="0">
              <a:buNone/>
            </a:pPr>
            <a:r>
              <a:rPr lang="nl-NL" dirty="0"/>
              <a:t>	* Beginnen met laaghangend fruit</a:t>
            </a:r>
          </a:p>
          <a:p>
            <a:pPr marL="0" indent="0">
              <a:buNone/>
            </a:pPr>
            <a:r>
              <a:rPr lang="nl-NL" dirty="0"/>
              <a:t>	* Als klankbord voor zowel railAlert als de branchepartijen</a:t>
            </a:r>
          </a:p>
          <a:p>
            <a:pPr marL="0" indent="0">
              <a:buNone/>
            </a:pPr>
            <a:r>
              <a:rPr lang="nl-NL" dirty="0"/>
              <a:t>	* Als adviseur voor nieuwe ontwikkelingen, bijdrage leveren voor testen</a:t>
            </a:r>
          </a:p>
          <a:p>
            <a:pPr marL="0" indent="0">
              <a:buNone/>
            </a:pPr>
            <a:r>
              <a:rPr lang="nl-NL" dirty="0"/>
              <a:t>	* Als ambassadeur van railAlert en het DVP-programma  </a:t>
            </a:r>
          </a:p>
          <a:p>
            <a:pPr marL="0" indent="0">
              <a:buNone/>
            </a:pPr>
            <a:endParaRPr lang="nl-NL" dirty="0"/>
          </a:p>
          <a:p>
            <a:pPr marL="0" indent="0">
              <a:buNone/>
            </a:pPr>
            <a:endParaRPr lang="nl-NL" dirty="0"/>
          </a:p>
        </p:txBody>
      </p:sp>
    </p:spTree>
    <p:extLst>
      <p:ext uri="{BB962C8B-B14F-4D97-AF65-F5344CB8AC3E}">
        <p14:creationId xmlns:p14="http://schemas.microsoft.com/office/powerpoint/2010/main" val="1520013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EF1A3C-5466-32A4-F842-213D1CB0E823}"/>
              </a:ext>
            </a:extLst>
          </p:cNvPr>
          <p:cNvSpPr>
            <a:spLocks noGrp="1"/>
          </p:cNvSpPr>
          <p:nvPr>
            <p:ph type="title"/>
          </p:nvPr>
        </p:nvSpPr>
        <p:spPr/>
        <p:txBody>
          <a:bodyPr/>
          <a:lstStyle/>
          <a:p>
            <a:r>
              <a:rPr lang="nl-NL" dirty="0"/>
              <a:t>Hoofddoel 1: Bruggen slaan</a:t>
            </a:r>
          </a:p>
        </p:txBody>
      </p:sp>
      <p:sp>
        <p:nvSpPr>
          <p:cNvPr id="3" name="Tijdelijke aanduiding voor voettekst 2">
            <a:extLst>
              <a:ext uri="{FF2B5EF4-FFF2-40B4-BE49-F238E27FC236}">
                <a16:creationId xmlns:a16="http://schemas.microsoft.com/office/drawing/2014/main" id="{D7F1E22B-D65C-5788-9A62-450B8D7D0AE6}"/>
              </a:ext>
            </a:extLst>
          </p:cNvPr>
          <p:cNvSpPr>
            <a:spLocks noGrp="1"/>
          </p:cNvSpPr>
          <p:nvPr>
            <p:ph type="ftr" sz="quarter" idx="10"/>
          </p:nvPr>
        </p:nvSpPr>
        <p:spPr/>
        <p:txBody>
          <a:bodyPr/>
          <a:lstStyle/>
          <a:p>
            <a:r>
              <a:rPr lang="nl-NL" dirty="0"/>
              <a:t>Jaarplan WK DVP 2024</a:t>
            </a:r>
          </a:p>
        </p:txBody>
      </p:sp>
      <p:sp>
        <p:nvSpPr>
          <p:cNvPr id="4" name="Tijdelijke aanduiding voor dianummer 3">
            <a:extLst>
              <a:ext uri="{FF2B5EF4-FFF2-40B4-BE49-F238E27FC236}">
                <a16:creationId xmlns:a16="http://schemas.microsoft.com/office/drawing/2014/main" id="{5F7C50DC-F822-5F87-2DEA-C0B17D09824D}"/>
              </a:ext>
            </a:extLst>
          </p:cNvPr>
          <p:cNvSpPr>
            <a:spLocks noGrp="1"/>
          </p:cNvSpPr>
          <p:nvPr>
            <p:ph type="sldNum" sz="quarter" idx="11"/>
          </p:nvPr>
        </p:nvSpPr>
        <p:spPr/>
        <p:txBody>
          <a:bodyPr/>
          <a:lstStyle/>
          <a:p>
            <a:fld id="{E86285AD-AB3F-3543-A9B4-A6423111C7D1}" type="slidenum">
              <a:rPr lang="nl-NL" smtClean="0"/>
              <a:pPr/>
              <a:t>8</a:t>
            </a:fld>
            <a:endParaRPr lang="nl-NL" dirty="0"/>
          </a:p>
        </p:txBody>
      </p:sp>
      <p:sp>
        <p:nvSpPr>
          <p:cNvPr id="5" name="Tijdelijke aanduiding voor inhoud 4">
            <a:extLst>
              <a:ext uri="{FF2B5EF4-FFF2-40B4-BE49-F238E27FC236}">
                <a16:creationId xmlns:a16="http://schemas.microsoft.com/office/drawing/2014/main" id="{E09B2DCE-0A3B-8D19-30AD-50FB26F88037}"/>
              </a:ext>
            </a:extLst>
          </p:cNvPr>
          <p:cNvSpPr>
            <a:spLocks noGrp="1"/>
          </p:cNvSpPr>
          <p:nvPr>
            <p:ph sz="quarter" idx="12"/>
          </p:nvPr>
        </p:nvSpPr>
        <p:spPr>
          <a:xfrm>
            <a:off x="755650" y="1204913"/>
            <a:ext cx="7589838" cy="3203575"/>
          </a:xfrm>
        </p:spPr>
        <p:txBody>
          <a:bodyPr/>
          <a:lstStyle/>
          <a:p>
            <a:pPr marL="0" indent="0">
              <a:buNone/>
            </a:pPr>
            <a:r>
              <a:rPr lang="nl-NL" dirty="0"/>
              <a:t>De werkkamer DVP is eind 2023 opgestart. In 2024 zal de werkkamer DVP haar rol en functie naar buiten toe moeten uitdragen en bekend worden bij de diverse partijen.</a:t>
            </a:r>
            <a:br>
              <a:rPr lang="nl-NL" dirty="0"/>
            </a:br>
            <a:br>
              <a:rPr lang="nl-NL" dirty="0"/>
            </a:br>
            <a:r>
              <a:rPr lang="nl-NL" dirty="0"/>
              <a:t>Tegelijkertijd wordt door railAlert DVP 3.0 uitgerold, waarbij er ten opzichte van DVP 2.0 veel veranderingen zijn, zoals het volgen van zgn. Bouwstenen, </a:t>
            </a:r>
            <a:r>
              <a:rPr lang="nl-NL" dirty="0" err="1"/>
              <a:t>Drillsters</a:t>
            </a:r>
            <a:r>
              <a:rPr lang="nl-NL" dirty="0"/>
              <a:t> en de introductie van DVP-perron. Zowel vanuit railAlert als vanuit de branchepartijen is er veel behoefte aan informatie en communicatie omtrent DVP 3.0.</a:t>
            </a:r>
          </a:p>
          <a:p>
            <a:pPr marL="0" indent="0">
              <a:buNone/>
            </a:pPr>
            <a:endParaRPr lang="nl-NL" dirty="0"/>
          </a:p>
          <a:p>
            <a:pPr marL="0" indent="0">
              <a:buNone/>
            </a:pPr>
            <a:r>
              <a:rPr lang="nl-NL" dirty="0"/>
              <a:t>De werkkamer kan hierin een rol vervullen zoals het ophalen van ervaringen en behoeftes vanuit de diverse branchepartijen en binnen  het DVP programma een rol als klankbord vervullen.</a:t>
            </a:r>
          </a:p>
          <a:p>
            <a:pPr marL="0" indent="0">
              <a:buNone/>
            </a:pPr>
            <a:endParaRPr lang="nl-NL" dirty="0"/>
          </a:p>
        </p:txBody>
      </p:sp>
    </p:spTree>
    <p:extLst>
      <p:ext uri="{BB962C8B-B14F-4D97-AF65-F5344CB8AC3E}">
        <p14:creationId xmlns:p14="http://schemas.microsoft.com/office/powerpoint/2010/main" val="231855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1255EE-F594-F612-797B-26FBC1FF094B}"/>
              </a:ext>
            </a:extLst>
          </p:cNvPr>
          <p:cNvSpPr>
            <a:spLocks noGrp="1"/>
          </p:cNvSpPr>
          <p:nvPr>
            <p:ph type="title"/>
          </p:nvPr>
        </p:nvSpPr>
        <p:spPr/>
        <p:txBody>
          <a:bodyPr/>
          <a:lstStyle/>
          <a:p>
            <a:r>
              <a:rPr lang="nl-NL" dirty="0"/>
              <a:t>Hoofddoel 2: Vaststellen van de rol van de werkkamer</a:t>
            </a:r>
          </a:p>
        </p:txBody>
      </p:sp>
      <p:sp>
        <p:nvSpPr>
          <p:cNvPr id="3" name="Tijdelijke aanduiding voor voettekst 2">
            <a:extLst>
              <a:ext uri="{FF2B5EF4-FFF2-40B4-BE49-F238E27FC236}">
                <a16:creationId xmlns:a16="http://schemas.microsoft.com/office/drawing/2014/main" id="{213E465D-29B0-B9D9-5CBD-1C1D25479E9E}"/>
              </a:ext>
            </a:extLst>
          </p:cNvPr>
          <p:cNvSpPr>
            <a:spLocks noGrp="1"/>
          </p:cNvSpPr>
          <p:nvPr>
            <p:ph type="ftr" sz="quarter" idx="10"/>
          </p:nvPr>
        </p:nvSpPr>
        <p:spPr/>
        <p:txBody>
          <a:bodyPr/>
          <a:lstStyle/>
          <a:p>
            <a:r>
              <a:rPr lang="nl-NL"/>
              <a:t>Jaarplan WK DVP 2024</a:t>
            </a:r>
            <a:endParaRPr lang="nl-NL" dirty="0"/>
          </a:p>
        </p:txBody>
      </p:sp>
      <p:sp>
        <p:nvSpPr>
          <p:cNvPr id="4" name="Tijdelijke aanduiding voor dianummer 3">
            <a:extLst>
              <a:ext uri="{FF2B5EF4-FFF2-40B4-BE49-F238E27FC236}">
                <a16:creationId xmlns:a16="http://schemas.microsoft.com/office/drawing/2014/main" id="{B57D8C01-8E99-B76C-C563-B46E031B6AD2}"/>
              </a:ext>
            </a:extLst>
          </p:cNvPr>
          <p:cNvSpPr>
            <a:spLocks noGrp="1"/>
          </p:cNvSpPr>
          <p:nvPr>
            <p:ph type="sldNum" sz="quarter" idx="11"/>
          </p:nvPr>
        </p:nvSpPr>
        <p:spPr/>
        <p:txBody>
          <a:bodyPr/>
          <a:lstStyle/>
          <a:p>
            <a:fld id="{E86285AD-AB3F-3543-A9B4-A6423111C7D1}" type="slidenum">
              <a:rPr lang="nl-NL" smtClean="0"/>
              <a:pPr/>
              <a:t>9</a:t>
            </a:fld>
            <a:endParaRPr lang="nl-NL" dirty="0"/>
          </a:p>
        </p:txBody>
      </p:sp>
      <p:sp>
        <p:nvSpPr>
          <p:cNvPr id="5" name="Tijdelijke aanduiding voor inhoud 4">
            <a:extLst>
              <a:ext uri="{FF2B5EF4-FFF2-40B4-BE49-F238E27FC236}">
                <a16:creationId xmlns:a16="http://schemas.microsoft.com/office/drawing/2014/main" id="{69900F25-9599-32EE-28C0-91327A751F94}"/>
              </a:ext>
            </a:extLst>
          </p:cNvPr>
          <p:cNvSpPr>
            <a:spLocks noGrp="1"/>
          </p:cNvSpPr>
          <p:nvPr>
            <p:ph sz="quarter" idx="12"/>
          </p:nvPr>
        </p:nvSpPr>
        <p:spPr>
          <a:xfrm>
            <a:off x="755650" y="1204913"/>
            <a:ext cx="6624662" cy="3203575"/>
          </a:xfrm>
        </p:spPr>
        <p:txBody>
          <a:bodyPr/>
          <a:lstStyle/>
          <a:p>
            <a:pPr marL="0" indent="0">
              <a:buNone/>
            </a:pPr>
            <a:r>
              <a:rPr lang="nl-NL" sz="2000" dirty="0"/>
              <a:t>Klankbordfunctie:</a:t>
            </a:r>
          </a:p>
          <a:p>
            <a:pPr marL="0" indent="0">
              <a:buNone/>
            </a:pPr>
            <a:r>
              <a:rPr lang="nl-NL" dirty="0"/>
              <a:t>Ophalen van ervaringen en ideeën van de verschillende partijen in de branche, wat gaat goed en wat kan anders of beter? Deze info delen met railAlert en de betrokkenen binnen het DVP programma</a:t>
            </a:r>
          </a:p>
          <a:p>
            <a:pPr marL="0" indent="0">
              <a:buNone/>
            </a:pPr>
            <a:r>
              <a:rPr lang="nl-NL" sz="2000" dirty="0"/>
              <a:t>Adviseur:</a:t>
            </a:r>
          </a:p>
          <a:p>
            <a:pPr marL="0" indent="0">
              <a:buNone/>
            </a:pPr>
            <a:r>
              <a:rPr lang="nl-NL" dirty="0"/>
              <a:t>Toetsen en adviseren bij nieuwe ontwikkelingen, o.a. DVP 4.0</a:t>
            </a:r>
            <a:br>
              <a:rPr lang="nl-NL" dirty="0"/>
            </a:br>
            <a:r>
              <a:rPr lang="nl-NL" dirty="0"/>
              <a:t>Bijdrage leveren bij testen van nieuwe systemen</a:t>
            </a:r>
            <a:br>
              <a:rPr lang="nl-NL" dirty="0"/>
            </a:br>
            <a:r>
              <a:rPr lang="nl-NL" sz="2000" dirty="0"/>
              <a:t>Ambassadeur:</a:t>
            </a:r>
            <a:br>
              <a:rPr lang="nl-NL" dirty="0"/>
            </a:br>
            <a:r>
              <a:rPr lang="nl-NL" dirty="0"/>
              <a:t>De werkkamer speelt een actieve rol in de communicatie over het DVP-programma en is voor branchepartijen aanspreekbaar voor feedback</a:t>
            </a:r>
            <a:br>
              <a:rPr lang="nl-NL" dirty="0"/>
            </a:br>
            <a:endParaRPr lang="nl-NL" dirty="0"/>
          </a:p>
          <a:p>
            <a:pPr marL="0" indent="0">
              <a:buNone/>
            </a:pPr>
            <a:endParaRPr lang="nl-NL" dirty="0"/>
          </a:p>
        </p:txBody>
      </p:sp>
    </p:spTree>
    <p:extLst>
      <p:ext uri="{BB962C8B-B14F-4D97-AF65-F5344CB8AC3E}">
        <p14:creationId xmlns:p14="http://schemas.microsoft.com/office/powerpoint/2010/main" val="3543806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1809041"/>
      </p:ext>
    </p:extLst>
  </p:cSld>
  <p:clrMapOvr>
    <a:masterClrMapping/>
  </p:clrMapOvr>
</p:sld>
</file>

<file path=ppt/theme/theme1.xml><?xml version="1.0" encoding="utf-8"?>
<a:theme xmlns:a="http://schemas.openxmlformats.org/drawingml/2006/main" name="Titel">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E65540F5-C8A3-4E6B-A329-53E92D6BBCDE}"/>
    </a:ext>
  </a:extLst>
</a:theme>
</file>

<file path=ppt/theme/theme2.xml><?xml version="1.0" encoding="utf-8"?>
<a:theme xmlns:a="http://schemas.openxmlformats.org/drawingml/2006/main" name="Basis slides">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7C464D95-30C9-475B-966F-21B9E8DEC4D5}"/>
    </a:ext>
  </a:extLst>
</a:theme>
</file>

<file path=ppt/theme/theme3.xml><?xml version="1.0" encoding="utf-8"?>
<a:theme xmlns:a="http://schemas.openxmlformats.org/drawingml/2006/main" name="Afsluiting">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7C464D95-30C9-475B-966F-21B9E8DEC4D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1390</TotalTime>
  <Words>685</Words>
  <Application>Microsoft Office PowerPoint</Application>
  <PresentationFormat>Aangepast</PresentationFormat>
  <Paragraphs>105</Paragraphs>
  <Slides>10</Slides>
  <Notes>0</Notes>
  <HiddenSlides>0</HiddenSlides>
  <MMClips>0</MMClips>
  <ScaleCrop>false</ScaleCrop>
  <HeadingPairs>
    <vt:vector size="6" baseType="variant">
      <vt:variant>
        <vt:lpstr>Gebruikte lettertypen</vt:lpstr>
      </vt:variant>
      <vt:variant>
        <vt:i4>3</vt:i4>
      </vt:variant>
      <vt:variant>
        <vt:lpstr>Thema</vt:lpstr>
      </vt:variant>
      <vt:variant>
        <vt:i4>3</vt:i4>
      </vt:variant>
      <vt:variant>
        <vt:lpstr>Diatitels</vt:lpstr>
      </vt:variant>
      <vt:variant>
        <vt:i4>10</vt:i4>
      </vt:variant>
    </vt:vector>
  </HeadingPairs>
  <TitlesOfParts>
    <vt:vector size="16" baseType="lpstr">
      <vt:lpstr>Arial</vt:lpstr>
      <vt:lpstr>Calibri</vt:lpstr>
      <vt:lpstr>Lucida Sans</vt:lpstr>
      <vt:lpstr>Titel</vt:lpstr>
      <vt:lpstr>Basis slides</vt:lpstr>
      <vt:lpstr>Afsluiting</vt:lpstr>
      <vt:lpstr>Jaarplan Werkkamer DVP</vt:lpstr>
      <vt:lpstr>Inhoud</vt:lpstr>
      <vt:lpstr>Samenstelling werkkamer DVP</vt:lpstr>
      <vt:lpstr>Doel werkkamer DVP</vt:lpstr>
      <vt:lpstr>Werkwijze en opzet (subgroepen etc)</vt:lpstr>
      <vt:lpstr>Jaarplan 2024 Generiek</vt:lpstr>
      <vt:lpstr>Voor 2024 twee specifieke doelen:</vt:lpstr>
      <vt:lpstr>Hoofddoel 1: Bruggen slaan</vt:lpstr>
      <vt:lpstr>Hoofddoel 2: Vaststellen van de rol van de werkkamer</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Voor een erg lange title  zijn er twee regels beschikbaar</dc:title>
  <dc:creator>Peter Kraaijeveld</dc:creator>
  <cp:lastModifiedBy>K.A. (Koen) van den Berg</cp:lastModifiedBy>
  <cp:revision>44</cp:revision>
  <cp:lastPrinted>2023-12-13T10:59:02Z</cp:lastPrinted>
  <dcterms:created xsi:type="dcterms:W3CDTF">2022-05-01T17:52:12Z</dcterms:created>
  <dcterms:modified xsi:type="dcterms:W3CDTF">2024-08-28T09:34:02Z</dcterms:modified>
</cp:coreProperties>
</file>