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93" r:id="rId3"/>
  </p:sldMasterIdLst>
  <p:notesMasterIdLst>
    <p:notesMasterId r:id="rId13"/>
  </p:notesMasterIdLst>
  <p:sldIdLst>
    <p:sldId id="267" r:id="rId4"/>
    <p:sldId id="259" r:id="rId5"/>
    <p:sldId id="268" r:id="rId6"/>
    <p:sldId id="269" r:id="rId7"/>
    <p:sldId id="270" r:id="rId8"/>
    <p:sldId id="271" r:id="rId9"/>
    <p:sldId id="273" r:id="rId10"/>
    <p:sldId id="274" r:id="rId11"/>
    <p:sldId id="260" r:id="rId12"/>
  </p:sldIdLst>
  <p:sldSz cx="9144000" cy="5145088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6327"/>
  </p:normalViewPr>
  <p:slideViewPr>
    <p:cSldViewPr snapToGrid="0" snapToObjects="1">
      <p:cViewPr varScale="1">
        <p:scale>
          <a:sx n="146" d="100"/>
          <a:sy n="146" d="100"/>
        </p:scale>
        <p:origin x="106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597A8-AB83-654A-A02C-20B0CB2A1E43}" type="datetimeFigureOut">
              <a:rPr lang="en-NL" smtClean="0"/>
              <a:t>11/01/2022</a:t>
            </a:fld>
            <a:endParaRPr lang="en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1425"/>
            <a:ext cx="59499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0F6FC-1D75-A94E-BD7C-E5E2DC9787D2}" type="slidenum">
              <a:rPr lang="en-NL" smtClean="0"/>
              <a:t>‹nr.›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189892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B92903C-DED1-7760-9E94-0CCC4E65FE55}"/>
              </a:ext>
            </a:extLst>
          </p:cNvPr>
          <p:cNvSpPr/>
          <p:nvPr userDrawn="1"/>
        </p:nvSpPr>
        <p:spPr>
          <a:xfrm>
            <a:off x="0" y="2574378"/>
            <a:ext cx="9144000" cy="135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E76D63E-D1FA-10FC-B329-73D754128B4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2570710"/>
          </a:xfrm>
          <a:prstGeom prst="rect">
            <a:avLst/>
          </a:prstGeom>
        </p:spPr>
        <p:txBody>
          <a:bodyPr wrap="none" lIns="0" tIns="0" rIns="0" bIns="0"/>
          <a:lstStyle/>
          <a:p>
            <a:endParaRPr lang="en-N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D3DA7D-C4B5-2335-C139-16210DEB6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90" y="2655812"/>
            <a:ext cx="8438217" cy="61234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BDA3D-02E7-793E-EE29-93273E3B070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95390" y="3262173"/>
            <a:ext cx="8438217" cy="54917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 err="1"/>
              <a:t>OndertitelClick</a:t>
            </a:r>
            <a:r>
              <a:rPr lang="en-GB" dirty="0"/>
              <a:t> to edit Master subtitle style</a:t>
            </a:r>
            <a:endParaRPr lang="en-NL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974ADF-80D1-0B13-2670-C77FB78B23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28566" y="4260126"/>
            <a:ext cx="2773546" cy="53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92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ko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DA85C-45C3-A55E-7D89-5E07D41F0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95358"/>
            <a:ext cx="7589838" cy="60960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DC009A-82E7-54A6-C05A-F9C178908BF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r>
              <a:rPr lang="nl-NL" dirty="0"/>
              <a:t>Titel van deze presentatie | mei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21EA19-7414-26E3-0FBC-25634961CE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93E3E9-56F8-6CD0-C04F-3F14B4E35DF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55650" y="1204913"/>
            <a:ext cx="7589838" cy="320357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2297587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o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DA85C-45C3-A55E-7D89-5E07D41F0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95358"/>
            <a:ext cx="7589838" cy="60960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DC009A-82E7-54A6-C05A-F9C178908BF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r>
              <a:rPr lang="nl-NL" dirty="0"/>
              <a:t>Titel van deze presentatie | mei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21EA19-7414-26E3-0FBC-25634961CE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93E3E9-56F8-6CD0-C04F-3F14B4E35DF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55650" y="1204913"/>
            <a:ext cx="3672263" cy="320357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14D6B198-95E1-767F-7A18-3F0EDCAF15D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86033" y="1204913"/>
            <a:ext cx="3672263" cy="320357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2886250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DA85C-45C3-A55E-7D89-5E07D41F0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95358"/>
            <a:ext cx="7589838" cy="60960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DC009A-82E7-54A6-C05A-F9C178908BF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r>
              <a:rPr lang="nl-NL" dirty="0"/>
              <a:t>Titel van deze presentatie | mei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21EA19-7414-26E3-0FBC-25634961CE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20426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ats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975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50B6B88-559F-2A40-B6EF-9DA291EA8625}"/>
              </a:ext>
            </a:extLst>
          </p:cNvPr>
          <p:cNvSpPr txBox="1">
            <a:spLocks/>
          </p:cNvSpPr>
          <p:nvPr userDrawn="1"/>
        </p:nvSpPr>
        <p:spPr>
          <a:xfrm>
            <a:off x="3438144" y="2697480"/>
            <a:ext cx="5586984" cy="13577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 defTabSz="685800" rtl="0" eaLnBrk="1" latinLnBrk="0" hangingPunct="1">
              <a:lnSpc>
                <a:spcPts val="48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66E4815-1B58-B447-A9F3-FEAD7280589C}"/>
              </a:ext>
            </a:extLst>
          </p:cNvPr>
          <p:cNvSpPr txBox="1">
            <a:spLocks/>
          </p:cNvSpPr>
          <p:nvPr userDrawn="1"/>
        </p:nvSpPr>
        <p:spPr>
          <a:xfrm>
            <a:off x="5138928" y="4187952"/>
            <a:ext cx="3886200" cy="44805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839B95-39F7-1741-A620-62264ED29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90" y="2655812"/>
            <a:ext cx="7238163" cy="6123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DC0A39-DD97-7A38-3070-1AE2912919F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6817039" y="0"/>
            <a:ext cx="2322202" cy="380689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02734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9C1217-9C31-A341-A9FD-9BFFADCA4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95358"/>
            <a:ext cx="7577997" cy="60960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 dirty="0"/>
              <a:t>Click to edit Master title style</a:t>
            </a:r>
            <a:endParaRPr lang="nl-N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EFC3BE-B8FB-FA47-B65F-C63A352ECC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71787" y="4768569"/>
            <a:ext cx="6484072" cy="225541"/>
          </a:xfrm>
          <a:prstGeom prst="rect">
            <a:avLst/>
          </a:prstGeom>
        </p:spPr>
        <p:txBody>
          <a:bodyPr vert="horz" wrap="none" lIns="0" tIns="0" rIns="0" bIns="0" rtlCol="0" anchor="t" anchorCtr="0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Titel van deze presentatie | mei 2022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40C9A6-6D50-EC43-8274-BABD514D7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55859" y="4768568"/>
            <a:ext cx="702437" cy="225541"/>
          </a:xfrm>
          <a:prstGeom prst="rect">
            <a:avLst/>
          </a:prstGeom>
        </p:spPr>
        <p:txBody>
          <a:bodyPr vert="horz" wrap="none" lIns="0" tIns="0" rIns="0" bIns="0" rtlCol="0" anchor="t" anchorCtr="0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E86285AD-AB3F-3543-A9B4-A6423111C7D1}" type="slidenum">
              <a:rPr lang="nl-NL" smtClean="0"/>
              <a:pPr/>
              <a:t>‹nr.›</a:t>
            </a:fld>
            <a:endParaRPr lang="nl-NL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C6D98B0-D199-3E41-8A17-86D7D48B814E}"/>
              </a:ext>
            </a:extLst>
          </p:cNvPr>
          <p:cNvCxnSpPr>
            <a:cxnSpLocks/>
          </p:cNvCxnSpPr>
          <p:nvPr userDrawn="1"/>
        </p:nvCxnSpPr>
        <p:spPr>
          <a:xfrm>
            <a:off x="755650" y="4629348"/>
            <a:ext cx="758983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A92F119-A590-1B42-B96A-1DB505990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5650" y="1205659"/>
            <a:ext cx="7577997" cy="319700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147697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</p:sldLayoutIdLst>
  <p:hf hdr="0" dt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0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60000" indent="-1800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77" userDrawn="1">
          <p15:clr>
            <a:srgbClr val="F26B43"/>
          </p15:clr>
        </p15:guide>
        <p15:guide id="2" pos="476" userDrawn="1">
          <p15:clr>
            <a:srgbClr val="F26B43"/>
          </p15:clr>
        </p15:guide>
        <p15:guide id="3" pos="5257" userDrawn="1">
          <p15:clr>
            <a:srgbClr val="F26B43"/>
          </p15:clr>
        </p15:guide>
        <p15:guide id="4" orient="horz" pos="373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8847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hf hdr="0" dt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b="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60000" indent="-1800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ailalert.dm-s.nl/bedrijven/certificeringsregeling%20bedrijven/certificeringsregeling" TargetMode="External"/><Relationship Id="rId2" Type="http://schemas.openxmlformats.org/officeDocument/2006/relationships/hyperlink" Target="https://www.railalert.nl/systeemcertificering/certificeringsregeli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9F06E352-B171-636A-5EC2-D5112EF3160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5112" b="5112"/>
          <a:stretch>
            <a:fillRect/>
          </a:stretch>
        </p:blipFill>
        <p:spPr>
          <a:xfrm>
            <a:off x="1010858" y="407792"/>
            <a:ext cx="7122285" cy="187886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EFBF79-CBA5-2257-C405-54539D265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90" y="2714883"/>
            <a:ext cx="8438217" cy="612345"/>
          </a:xfrm>
        </p:spPr>
        <p:txBody>
          <a:bodyPr/>
          <a:lstStyle/>
          <a:p>
            <a:pPr algn="ctr"/>
            <a:r>
              <a:rPr lang="nl-NL" sz="4000" dirty="0">
                <a:latin typeface="Arial" panose="020B0604020202020204" pitchFamily="34" charset="0"/>
                <a:cs typeface="Arial" panose="020B0604020202020204" pitchFamily="34" charset="0"/>
              </a:rPr>
              <a:t>Regeling nieuwe toetreders</a:t>
            </a:r>
            <a:endParaRPr lang="en-NL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B8E79D-9329-2F2F-C5C4-8A3E8E2D59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nl-NL" sz="3600" dirty="0">
                <a:latin typeface="Arial" panose="020B0604020202020204" pitchFamily="34" charset="0"/>
                <a:cs typeface="Arial" panose="020B0604020202020204" pitchFamily="34" charset="0"/>
              </a:rPr>
              <a:t>Certificeringsregeling PS &amp; WPB</a:t>
            </a:r>
            <a:endParaRPr lang="en-NL" sz="3600" dirty="0"/>
          </a:p>
        </p:txBody>
      </p:sp>
      <p:pic>
        <p:nvPicPr>
          <p:cNvPr id="5" name="Afbeelding 5">
            <a:extLst>
              <a:ext uri="{FF2B5EF4-FFF2-40B4-BE49-F238E27FC236}">
                <a16:creationId xmlns:a16="http://schemas.microsoft.com/office/drawing/2014/main" id="{97139AD7-665D-4625-4058-221DA3082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" t="-1050" r="82666" b="69283"/>
          <a:stretch>
            <a:fillRect/>
          </a:stretch>
        </p:blipFill>
        <p:spPr bwMode="auto">
          <a:xfrm>
            <a:off x="5061770" y="3948113"/>
            <a:ext cx="8699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801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7435F-ED66-4548-82DD-77A9BB05C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Opbouw en samenhang documenten</a:t>
            </a:r>
            <a:endParaRPr lang="en-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9B942D-FF4B-7B47-A03C-54E8780113A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ctr">
              <a:defRPr/>
            </a:pPr>
            <a:r>
              <a:rPr lang="nl-NL" dirty="0"/>
              <a:t>Regeling nieuwe toetreders Certificeringsregeling PS &amp; WPB – Versie 1, 1 november 2022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7E850-AD98-2F44-B755-D28F0949FE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2</a:t>
            </a:fld>
            <a:endParaRPr lang="nl-NL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FED398-4525-B745-88BB-AC33F598C8DA}"/>
              </a:ext>
            </a:extLst>
          </p:cNvPr>
          <p:cNvSpPr txBox="1"/>
          <p:nvPr/>
        </p:nvSpPr>
        <p:spPr>
          <a:xfrm>
            <a:off x="2137637" y="185302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94D33-A679-6540-AA11-DCCB57DD4970}"/>
              </a:ext>
            </a:extLst>
          </p:cNvPr>
          <p:cNvSpPr txBox="1"/>
          <p:nvPr/>
        </p:nvSpPr>
        <p:spPr>
          <a:xfrm>
            <a:off x="1725854" y="1380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D6B8C4FC-AAD6-F70C-3638-F56F7925D4A3}"/>
              </a:ext>
            </a:extLst>
          </p:cNvPr>
          <p:cNvSpPr txBox="1"/>
          <p:nvPr/>
        </p:nvSpPr>
        <p:spPr>
          <a:xfrm>
            <a:off x="6184303" y="2960761"/>
            <a:ext cx="2173993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l-NL" sz="1200" b="0" dirty="0">
                <a:solidFill>
                  <a:schemeClr val="tx1"/>
                </a:solidFill>
              </a:rPr>
              <a:t>Certificeringsregeling </a:t>
            </a:r>
          </a:p>
          <a:p>
            <a:pPr algn="ctr"/>
            <a:r>
              <a:rPr lang="nl-NL" sz="1200" b="0" dirty="0">
                <a:solidFill>
                  <a:schemeClr val="tx1"/>
                </a:solidFill>
              </a:rPr>
              <a:t>PS &amp; WPB</a:t>
            </a:r>
          </a:p>
        </p:txBody>
      </p:sp>
      <p:sp>
        <p:nvSpPr>
          <p:cNvPr id="11" name="Tekstvak 10">
            <a:extLst>
              <a:ext uri="{FF2B5EF4-FFF2-40B4-BE49-F238E27FC236}">
                <a16:creationId xmlns:a16="http://schemas.microsoft.com/office/drawing/2014/main" id="{5055D309-9F0E-ED6B-E6A4-EDBD253C0331}"/>
              </a:ext>
            </a:extLst>
          </p:cNvPr>
          <p:cNvSpPr txBox="1"/>
          <p:nvPr/>
        </p:nvSpPr>
        <p:spPr>
          <a:xfrm>
            <a:off x="219038" y="2926891"/>
            <a:ext cx="4021927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l-NL" sz="1200" b="0" dirty="0">
                <a:solidFill>
                  <a:schemeClr val="tx1"/>
                </a:solidFill>
              </a:rPr>
              <a:t>Regeling nieuwe toetreders Certificeringsregeling PS &amp; WPB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70E6E11D-480C-F387-F9F1-BD20633CFD53}"/>
              </a:ext>
            </a:extLst>
          </p:cNvPr>
          <p:cNvSpPr txBox="1"/>
          <p:nvPr/>
        </p:nvSpPr>
        <p:spPr>
          <a:xfrm>
            <a:off x="1930459" y="1380682"/>
            <a:ext cx="5542063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l-NL" sz="1200" b="0" dirty="0">
                <a:solidFill>
                  <a:schemeClr val="tx1"/>
                </a:solidFill>
              </a:rPr>
              <a:t>Toetsingskader voor de certificerende instellingen Certificeringsregeling PS &amp; WPB</a:t>
            </a:r>
          </a:p>
          <a:p>
            <a:pPr algn="ctr"/>
            <a:r>
              <a:rPr lang="nl-NL" sz="1200" b="0" dirty="0">
                <a:solidFill>
                  <a:schemeClr val="tx1"/>
                </a:solidFill>
              </a:rPr>
              <a:t>(railAlert criteria voor de CI met als basis NEN EN ISO 17021 + IAF-</a:t>
            </a:r>
            <a:r>
              <a:rPr lang="nl-NL" sz="1200" b="0" dirty="0" err="1">
                <a:solidFill>
                  <a:schemeClr val="tx1"/>
                </a:solidFill>
              </a:rPr>
              <a:t>MD’s</a:t>
            </a:r>
            <a:r>
              <a:rPr lang="nl-NL" sz="1200" b="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902FABAF-DE7B-71B0-C7A7-1B9C90377047}"/>
              </a:ext>
            </a:extLst>
          </p:cNvPr>
          <p:cNvSpPr/>
          <p:nvPr/>
        </p:nvSpPr>
        <p:spPr bwMode="auto">
          <a:xfrm>
            <a:off x="2198018" y="2548977"/>
            <a:ext cx="5193959" cy="53323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Lucida Sans" pitchFamily="34" charset="0"/>
            </a:endParaRPr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B3FA3B27-7ED7-DE90-5D73-0015C64287DB}"/>
              </a:ext>
            </a:extLst>
          </p:cNvPr>
          <p:cNvSpPr/>
          <p:nvPr/>
        </p:nvSpPr>
        <p:spPr bwMode="auto">
          <a:xfrm rot="16200000">
            <a:off x="4145378" y="2163337"/>
            <a:ext cx="708766" cy="62511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Lucida Sans" pitchFamily="34" charset="0"/>
            </a:endParaRPr>
          </a:p>
        </p:txBody>
      </p:sp>
      <p:sp>
        <p:nvSpPr>
          <p:cNvPr id="15" name="Rechthoek 14">
            <a:extLst>
              <a:ext uri="{FF2B5EF4-FFF2-40B4-BE49-F238E27FC236}">
                <a16:creationId xmlns:a16="http://schemas.microsoft.com/office/drawing/2014/main" id="{81B21A4C-ED53-8F9D-3809-DD3108CF63D4}"/>
              </a:ext>
            </a:extLst>
          </p:cNvPr>
          <p:cNvSpPr/>
          <p:nvPr/>
        </p:nvSpPr>
        <p:spPr bwMode="auto">
          <a:xfrm rot="16200000">
            <a:off x="1996646" y="2709586"/>
            <a:ext cx="383733" cy="62514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Lucida Sans" pitchFamily="34" charset="0"/>
            </a:endParaRPr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3FCF118D-A132-DC3E-8126-99B3BF349905}"/>
              </a:ext>
            </a:extLst>
          </p:cNvPr>
          <p:cNvSpPr/>
          <p:nvPr/>
        </p:nvSpPr>
        <p:spPr bwMode="auto">
          <a:xfrm rot="16200000">
            <a:off x="7186962" y="2744751"/>
            <a:ext cx="383733" cy="52563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Lucida Sans" pitchFamily="34" charset="0"/>
            </a:endParaRPr>
          </a:p>
        </p:txBody>
      </p:sp>
      <p:sp>
        <p:nvSpPr>
          <p:cNvPr id="18" name="Tekstvak 17">
            <a:extLst>
              <a:ext uri="{FF2B5EF4-FFF2-40B4-BE49-F238E27FC236}">
                <a16:creationId xmlns:a16="http://schemas.microsoft.com/office/drawing/2014/main" id="{625E2557-93D3-A0F4-1205-D1A5FEFF88D4}"/>
              </a:ext>
            </a:extLst>
          </p:cNvPr>
          <p:cNvSpPr txBox="1"/>
          <p:nvPr/>
        </p:nvSpPr>
        <p:spPr>
          <a:xfrm>
            <a:off x="480495" y="3588566"/>
            <a:ext cx="81401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SzPct val="75000"/>
            </a:pPr>
            <a:r>
              <a:rPr lang="nl-NL" sz="1200" b="0" dirty="0" err="1">
                <a:solidFill>
                  <a:schemeClr val="tx1"/>
                </a:solidFill>
              </a:rPr>
              <a:t>Note</a:t>
            </a:r>
            <a:r>
              <a:rPr lang="nl-NL" sz="1200" b="0" dirty="0">
                <a:solidFill>
                  <a:schemeClr val="tx1"/>
                </a:solidFill>
              </a:rPr>
              <a:t>: alle documenten zijn te vinden op de railAlert-website: </a:t>
            </a:r>
            <a:r>
              <a:rPr lang="nl-NL" sz="1200" b="0" i="1" u="sng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https://www.railAlert.nl/systeemcertificering/Certificeringsregeling</a:t>
            </a:r>
            <a:r>
              <a:rPr lang="nl-NL" sz="1200" b="0" i="1" u="sng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http://railalert.dm-s.nl/bedrijven/certificeringsregeling bedrijven/certificeringsregeling</a:t>
            </a:r>
            <a:r>
              <a:rPr lang="nl-NL" sz="1200" b="0" i="1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0899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7435F-ED66-4548-82DD-77A9BB05C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Algemeen</a:t>
            </a:r>
            <a:endParaRPr lang="en-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7E850-AD98-2F44-B755-D28F0949FE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3</a:t>
            </a:fld>
            <a:endParaRPr lang="nl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94D33-A679-6540-AA11-DCCB57DD4970}"/>
              </a:ext>
            </a:extLst>
          </p:cNvPr>
          <p:cNvSpPr txBox="1"/>
          <p:nvPr/>
        </p:nvSpPr>
        <p:spPr>
          <a:xfrm>
            <a:off x="1725854" y="1380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18" name="TextBox 4">
            <a:extLst>
              <a:ext uri="{FF2B5EF4-FFF2-40B4-BE49-F238E27FC236}">
                <a16:creationId xmlns:a16="http://schemas.microsoft.com/office/drawing/2014/main" id="{6BFED398-4525-B745-88BB-AC33F598C8DA}"/>
              </a:ext>
            </a:extLst>
          </p:cNvPr>
          <p:cNvSpPr txBox="1"/>
          <p:nvPr/>
        </p:nvSpPr>
        <p:spPr>
          <a:xfrm>
            <a:off x="4479634" y="23878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L" dirty="0"/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7143CC70-EBAF-187A-4FC9-EC54768C2C8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55650" y="1062023"/>
            <a:ext cx="7589838" cy="3203575"/>
          </a:xfrm>
        </p:spPr>
        <p:txBody>
          <a:bodyPr/>
          <a:lstStyle/>
          <a:p>
            <a:pPr>
              <a:buSzPct val="75000"/>
            </a:pPr>
            <a:r>
              <a:rPr lang="nl-NL" dirty="0"/>
              <a:t>In de vorige versie van de Certificeringsregeling PS &amp; WPB maakte het proces ‘nieuwe toetreders’ deel uit van de Certificeringsregeling PS &amp; WPB</a:t>
            </a:r>
          </a:p>
          <a:p>
            <a:pPr>
              <a:buSzPct val="75000"/>
            </a:pPr>
            <a:r>
              <a:rPr lang="nl-NL" dirty="0"/>
              <a:t>De procedure is in een processchema samengevat.</a:t>
            </a:r>
          </a:p>
          <a:p>
            <a:pPr>
              <a:buSzPct val="75000"/>
            </a:pPr>
            <a:r>
              <a:rPr lang="nl-NL" dirty="0"/>
              <a:t>Per stap zijn duidelijke vrijgave momenten vastgesteld op basis van onderlinge afstemming tussen de Certificerende Instelling (CI), railAlert en ProRail.</a:t>
            </a:r>
          </a:p>
          <a:p>
            <a:pPr>
              <a:buSzPct val="75000"/>
            </a:pPr>
            <a:r>
              <a:rPr lang="nl-NL" dirty="0"/>
              <a:t>Verduidelijking rolverdeling en de besluitvorming door railAlert in samenspraak met ProRail</a:t>
            </a:r>
          </a:p>
          <a:p>
            <a:pPr>
              <a:buSzPct val="75000"/>
            </a:pPr>
            <a:r>
              <a:rPr lang="nl-NL" dirty="0"/>
              <a:t>Alleen activiteiten uitvoeren indien:</a:t>
            </a:r>
          </a:p>
          <a:p>
            <a:pPr marL="963000" lvl="2">
              <a:buSzPct val="75000"/>
            </a:pPr>
            <a:r>
              <a:rPr lang="nl-NL" dirty="0"/>
              <a:t>gecertificeerd als PS of WPB (opgenomen in het railAlert-register PS en/of WPB)</a:t>
            </a:r>
          </a:p>
          <a:p>
            <a:pPr marL="963000" lvl="2">
              <a:buSzPct val="75000"/>
            </a:pPr>
            <a:r>
              <a:rPr lang="nl-NL" dirty="0"/>
              <a:t>én erkend door ProRail (door ProRail erkende ondernemingen).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82B4C1DE-C7BF-3B6C-4547-73EE7C7E7E1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pPr algn="ctr">
              <a:defRPr/>
            </a:pPr>
            <a:r>
              <a:rPr lang="nl-NL" dirty="0"/>
              <a:t>Regeling nieuwe toetreders Certificeringsregeling PS &amp; WPB – Versie 1, 1 november 2022</a:t>
            </a:r>
          </a:p>
        </p:txBody>
      </p:sp>
    </p:spTree>
    <p:extLst>
      <p:ext uri="{BB962C8B-B14F-4D97-AF65-F5344CB8AC3E}">
        <p14:creationId xmlns:p14="http://schemas.microsoft.com/office/powerpoint/2010/main" val="2081356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7435F-ED66-4548-82DD-77A9BB05C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95359"/>
            <a:ext cx="7589838" cy="412484"/>
          </a:xfrm>
        </p:spPr>
        <p:txBody>
          <a:bodyPr/>
          <a:lstStyle/>
          <a:p>
            <a:r>
              <a:rPr lang="nl-NL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Processtappen</a:t>
            </a:r>
            <a:endParaRPr lang="en-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7E850-AD98-2F44-B755-D28F0949FE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4</a:t>
            </a:fld>
            <a:endParaRPr lang="nl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94D33-A679-6540-AA11-DCCB57DD4970}"/>
              </a:ext>
            </a:extLst>
          </p:cNvPr>
          <p:cNvSpPr txBox="1"/>
          <p:nvPr/>
        </p:nvSpPr>
        <p:spPr>
          <a:xfrm>
            <a:off x="1725854" y="1380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18" name="TextBox 4">
            <a:extLst>
              <a:ext uri="{FF2B5EF4-FFF2-40B4-BE49-F238E27FC236}">
                <a16:creationId xmlns:a16="http://schemas.microsoft.com/office/drawing/2014/main" id="{6BFED398-4525-B745-88BB-AC33F598C8DA}"/>
              </a:ext>
            </a:extLst>
          </p:cNvPr>
          <p:cNvSpPr txBox="1"/>
          <p:nvPr/>
        </p:nvSpPr>
        <p:spPr>
          <a:xfrm>
            <a:off x="4479634" y="23878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L" dirty="0"/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7143CC70-EBAF-187A-4FC9-EC54768C2C8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55649" y="1062023"/>
            <a:ext cx="7891961" cy="3203575"/>
          </a:xfrm>
        </p:spPr>
        <p:txBody>
          <a:bodyPr/>
          <a:lstStyle/>
          <a:p>
            <a:pPr>
              <a:buSzPct val="75000"/>
            </a:pPr>
            <a:r>
              <a:rPr lang="nl-NL" dirty="0"/>
              <a:t>Proces en document gekoppeld aan de certificeringsregeling PS &amp; WPB:</a:t>
            </a:r>
          </a:p>
          <a:p>
            <a:pPr marL="963000" lvl="2">
              <a:buSzPct val="75000"/>
            </a:pPr>
            <a:r>
              <a:rPr lang="nl-NL" dirty="0"/>
              <a:t>Stap 1 - Intake kandidaat-bedrijf door de Werkkamer Systeemcertificering</a:t>
            </a:r>
          </a:p>
          <a:p>
            <a:pPr marL="1420200" lvl="3">
              <a:buSzPct val="75000"/>
            </a:pPr>
            <a:r>
              <a:rPr lang="nl-NL" dirty="0"/>
              <a:t>De organisatie neemt contact op met railAlert (afspraak voor intakegesprek)</a:t>
            </a:r>
          </a:p>
          <a:p>
            <a:pPr marL="1420200" lvl="3">
              <a:buSzPct val="75000"/>
            </a:pPr>
            <a:r>
              <a:rPr lang="nl-NL" dirty="0"/>
              <a:t>Het managementsysteem (PS en/of WPB) van de kandidaat moet zijn opgezet en er moet een plan van aanpak zijn voor de implementatie en opstart van de dienstverlening. </a:t>
            </a:r>
          </a:p>
          <a:p>
            <a:pPr marL="1420200" lvl="3">
              <a:buSzPct val="75000"/>
            </a:pPr>
            <a:r>
              <a:rPr lang="nl-NL" dirty="0"/>
              <a:t>Na akkoord van de werkkamer kan gestart worden met fase-1-audit (audit uitgevoerd door de CI)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85A6D243-1134-6473-A6CE-DE73465D16C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pPr algn="ctr">
              <a:defRPr/>
            </a:pPr>
            <a:r>
              <a:rPr lang="nl-NL" dirty="0"/>
              <a:t>Regeling nieuwe toetreders Certificeringsregeling PS &amp; WPB – Versie 1, 1 november 2022</a:t>
            </a:r>
          </a:p>
        </p:txBody>
      </p:sp>
    </p:spTree>
    <p:extLst>
      <p:ext uri="{BB962C8B-B14F-4D97-AF65-F5344CB8AC3E}">
        <p14:creationId xmlns:p14="http://schemas.microsoft.com/office/powerpoint/2010/main" val="8815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7435F-ED66-4548-82DD-77A9BB05C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95358"/>
            <a:ext cx="7589838" cy="466665"/>
          </a:xfrm>
        </p:spPr>
        <p:txBody>
          <a:bodyPr/>
          <a:lstStyle/>
          <a:p>
            <a:r>
              <a:rPr lang="nl-NL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Processtappen:</a:t>
            </a:r>
            <a:endParaRPr lang="en-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7E850-AD98-2F44-B755-D28F0949FE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5</a:t>
            </a:fld>
            <a:endParaRPr lang="nl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94D33-A679-6540-AA11-DCCB57DD4970}"/>
              </a:ext>
            </a:extLst>
          </p:cNvPr>
          <p:cNvSpPr txBox="1"/>
          <p:nvPr/>
        </p:nvSpPr>
        <p:spPr>
          <a:xfrm>
            <a:off x="1725854" y="1380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18" name="TextBox 4">
            <a:extLst>
              <a:ext uri="{FF2B5EF4-FFF2-40B4-BE49-F238E27FC236}">
                <a16:creationId xmlns:a16="http://schemas.microsoft.com/office/drawing/2014/main" id="{6BFED398-4525-B745-88BB-AC33F598C8DA}"/>
              </a:ext>
            </a:extLst>
          </p:cNvPr>
          <p:cNvSpPr txBox="1"/>
          <p:nvPr/>
        </p:nvSpPr>
        <p:spPr>
          <a:xfrm>
            <a:off x="4479634" y="23878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L" dirty="0"/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7143CC70-EBAF-187A-4FC9-EC54768C2C8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55650" y="1062023"/>
            <a:ext cx="7882828" cy="3556698"/>
          </a:xfrm>
        </p:spPr>
        <p:txBody>
          <a:bodyPr/>
          <a:lstStyle/>
          <a:p>
            <a:pPr marL="963000" lvl="2">
              <a:buSzPct val="75000"/>
            </a:pPr>
            <a:r>
              <a:rPr lang="nl-NL" dirty="0"/>
              <a:t>Stap 2 - Fase-1 audit door CI</a:t>
            </a:r>
          </a:p>
          <a:p>
            <a:pPr marL="1420200" lvl="3">
              <a:buSzPct val="75000"/>
            </a:pPr>
            <a:r>
              <a:rPr lang="nl-NL" dirty="0"/>
              <a:t>Alle non-</a:t>
            </a:r>
            <a:r>
              <a:rPr lang="nl-NL" dirty="0" err="1"/>
              <a:t>conformities</a:t>
            </a:r>
            <a:r>
              <a:rPr lang="nl-NL" dirty="0"/>
              <a:t> moeten afgehandeld zijn </a:t>
            </a:r>
          </a:p>
          <a:p>
            <a:pPr marL="800100" lvl="1" indent="-342900">
              <a:spcBef>
                <a:spcPct val="20000"/>
              </a:spcBef>
              <a:buSzPct val="75000"/>
            </a:pPr>
            <a:endParaRPr lang="nl-NL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63000" lvl="2">
              <a:buSzPct val="75000"/>
            </a:pPr>
            <a:r>
              <a:rPr lang="nl-NL" dirty="0"/>
              <a:t>Stap 3 - railAlert geeft een advies over de tijdelijke erkenning aan ProRail</a:t>
            </a:r>
            <a:endParaRPr lang="nl-NL" dirty="0">
              <a:highlight>
                <a:srgbClr val="FFFF00"/>
              </a:highlight>
            </a:endParaRPr>
          </a:p>
          <a:p>
            <a:pPr marL="1420200" lvl="3">
              <a:buSzPct val="75000"/>
            </a:pPr>
            <a:r>
              <a:rPr lang="nl-NL" dirty="0"/>
              <a:t>ProRail neemt besluit over wel/geen tijdelijke erkenning </a:t>
            </a:r>
          </a:p>
          <a:p>
            <a:pPr marL="742950" lvl="1" indent="-285750">
              <a:spcBef>
                <a:spcPct val="20000"/>
              </a:spcBef>
              <a:buSzPct val="75000"/>
            </a:pPr>
            <a:endParaRPr lang="nl-NL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63000" lvl="2">
              <a:buSzPct val="75000"/>
            </a:pPr>
            <a:r>
              <a:rPr lang="nl-NL" dirty="0"/>
              <a:t>Stap 4 - Fase-2-audit</a:t>
            </a:r>
          </a:p>
          <a:p>
            <a:pPr marL="1420200" lvl="3">
              <a:buSzPct val="75000"/>
            </a:pPr>
            <a:r>
              <a:rPr lang="nl-NL" dirty="0"/>
              <a:t>Uitvoering audit op basis van minimaal twee representatieve ProRail- erkenningsprojecten </a:t>
            </a:r>
          </a:p>
          <a:p>
            <a:pPr marL="1420200" lvl="3">
              <a:buSzPct val="75000"/>
            </a:pPr>
            <a:r>
              <a:rPr lang="nl-NL" dirty="0"/>
              <a:t>Als de organisatie voldoet aan de eisen van de Certificeringsregeling PS en/of WPB zal het certificaat PS en/of WPB worden verstrekt door de CI.</a:t>
            </a:r>
          </a:p>
          <a:p>
            <a:pPr lvl="2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endParaRPr lang="nl-NL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3A5761A7-CF80-AD31-1890-9F196D0D39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pPr algn="ctr">
              <a:defRPr/>
            </a:pPr>
            <a:r>
              <a:rPr lang="nl-NL" dirty="0"/>
              <a:t>Regeling nieuwe toetreders Certificeringsregeling PS &amp; WPB – Versie 1, 1 november 2022</a:t>
            </a:r>
          </a:p>
        </p:txBody>
      </p:sp>
    </p:spTree>
    <p:extLst>
      <p:ext uri="{BB962C8B-B14F-4D97-AF65-F5344CB8AC3E}">
        <p14:creationId xmlns:p14="http://schemas.microsoft.com/office/powerpoint/2010/main" val="133871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7435F-ED66-4548-82DD-77A9BB05C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95358"/>
            <a:ext cx="7589838" cy="466665"/>
          </a:xfrm>
        </p:spPr>
        <p:txBody>
          <a:bodyPr/>
          <a:lstStyle/>
          <a:p>
            <a:r>
              <a:rPr lang="nl-NL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Processtappen</a:t>
            </a:r>
            <a:endParaRPr lang="en-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7E850-AD98-2F44-B755-D28F0949FE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6</a:t>
            </a:fld>
            <a:endParaRPr lang="nl-NL" dirty="0"/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7143CC70-EBAF-187A-4FC9-EC54768C2C8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55650" y="1062023"/>
            <a:ext cx="7589838" cy="3203575"/>
          </a:xfrm>
        </p:spPr>
        <p:txBody>
          <a:bodyPr/>
          <a:lstStyle/>
          <a:p>
            <a:pPr marL="963000" lvl="2">
              <a:buSzPct val="75000"/>
            </a:pPr>
            <a:r>
              <a:rPr lang="nl-NL" dirty="0"/>
              <a:t>Stap 5 - Definitieve erkenning door ProRail</a:t>
            </a:r>
          </a:p>
          <a:p>
            <a:pPr marL="1420200" lvl="3">
              <a:buSzPct val="75000"/>
            </a:pPr>
            <a:r>
              <a:rPr lang="nl-NL" dirty="0"/>
              <a:t>De organisatie informeert railAlert over het behalen van het certificaat PS en/of WPB en de organisatie vraagt aan ProRail formeel erkenning aan.</a:t>
            </a:r>
          </a:p>
          <a:p>
            <a:pPr marL="1420200" lvl="3">
              <a:buSzPct val="75000"/>
            </a:pPr>
            <a:r>
              <a:rPr lang="nl-NL" dirty="0"/>
              <a:t>Alleen met een definitieve erkenning van ProRail mag een PS en/of WPB (inclusief een certificaat Certificeringsregeling PS en/of WPB) activiteiten uitvoeren.</a:t>
            </a:r>
          </a:p>
          <a:p>
            <a:pPr marL="457200" lvl="1" indent="0">
              <a:spcBef>
                <a:spcPct val="20000"/>
              </a:spcBef>
              <a:buSzPct val="75000"/>
              <a:buNone/>
            </a:pPr>
            <a:endParaRPr lang="nl-NL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94D33-A679-6540-AA11-DCCB57DD4970}"/>
              </a:ext>
            </a:extLst>
          </p:cNvPr>
          <p:cNvSpPr txBox="1"/>
          <p:nvPr/>
        </p:nvSpPr>
        <p:spPr>
          <a:xfrm>
            <a:off x="1725854" y="1380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18" name="TextBox 4">
            <a:extLst>
              <a:ext uri="{FF2B5EF4-FFF2-40B4-BE49-F238E27FC236}">
                <a16:creationId xmlns:a16="http://schemas.microsoft.com/office/drawing/2014/main" id="{6BFED398-4525-B745-88BB-AC33F598C8DA}"/>
              </a:ext>
            </a:extLst>
          </p:cNvPr>
          <p:cNvSpPr txBox="1"/>
          <p:nvPr/>
        </p:nvSpPr>
        <p:spPr>
          <a:xfrm>
            <a:off x="4479634" y="23878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L" dirty="0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51DDF91E-A002-0708-0A7B-7151C9B794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pPr algn="ctr">
              <a:defRPr/>
            </a:pPr>
            <a:r>
              <a:rPr lang="nl-NL" dirty="0"/>
              <a:t>Regeling nieuwe toetreders Certificeringsregeling PS &amp; WPB – Versie 1, 1 november 2022</a:t>
            </a:r>
          </a:p>
        </p:txBody>
      </p:sp>
    </p:spTree>
    <p:extLst>
      <p:ext uri="{BB962C8B-B14F-4D97-AF65-F5344CB8AC3E}">
        <p14:creationId xmlns:p14="http://schemas.microsoft.com/office/powerpoint/2010/main" val="895704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7435F-ED66-4548-82DD-77A9BB05C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 stappen (schematisch):</a:t>
            </a:r>
            <a:endParaRPr lang="en-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7E850-AD98-2F44-B755-D28F0949FE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7</a:t>
            </a:fld>
            <a:endParaRPr lang="nl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94D33-A679-6540-AA11-DCCB57DD4970}"/>
              </a:ext>
            </a:extLst>
          </p:cNvPr>
          <p:cNvSpPr txBox="1"/>
          <p:nvPr/>
        </p:nvSpPr>
        <p:spPr>
          <a:xfrm>
            <a:off x="1725854" y="1380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18" name="TextBox 4">
            <a:extLst>
              <a:ext uri="{FF2B5EF4-FFF2-40B4-BE49-F238E27FC236}">
                <a16:creationId xmlns:a16="http://schemas.microsoft.com/office/drawing/2014/main" id="{6BFED398-4525-B745-88BB-AC33F598C8DA}"/>
              </a:ext>
            </a:extLst>
          </p:cNvPr>
          <p:cNvSpPr txBox="1"/>
          <p:nvPr/>
        </p:nvSpPr>
        <p:spPr>
          <a:xfrm>
            <a:off x="4479634" y="23878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L" dirty="0"/>
          </a:p>
        </p:txBody>
      </p:sp>
      <p:pic>
        <p:nvPicPr>
          <p:cNvPr id="4" name="Afbeelding 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00B50945-B233-C165-9D41-0B8209D88C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520" y="175511"/>
            <a:ext cx="2409575" cy="4374219"/>
          </a:xfrm>
          <a:prstGeom prst="rect">
            <a:avLst/>
          </a:prstGeom>
        </p:spPr>
      </p:pic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9B460584-AB23-E3BC-4AF3-B00BE993619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pPr algn="ctr">
              <a:defRPr/>
            </a:pPr>
            <a:r>
              <a:rPr lang="nl-NL" dirty="0"/>
              <a:t>Regeling nieuwe toetreders Certificeringsregeling PS &amp; WPB – Versie 1, 1 november 2022</a:t>
            </a:r>
          </a:p>
        </p:txBody>
      </p:sp>
    </p:spTree>
    <p:extLst>
      <p:ext uri="{BB962C8B-B14F-4D97-AF65-F5344CB8AC3E}">
        <p14:creationId xmlns:p14="http://schemas.microsoft.com/office/powerpoint/2010/main" val="1621080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7435F-ED66-4548-82DD-77A9BB05C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 stappen (schematisch):</a:t>
            </a:r>
            <a:endParaRPr lang="en-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7E850-AD98-2F44-B755-D28F0949FE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6285AD-AB3F-3543-A9B4-A6423111C7D1}" type="slidenum">
              <a:rPr lang="nl-NL" smtClean="0"/>
              <a:pPr/>
              <a:t>8</a:t>
            </a:fld>
            <a:endParaRPr lang="nl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94D33-A679-6540-AA11-DCCB57DD4970}"/>
              </a:ext>
            </a:extLst>
          </p:cNvPr>
          <p:cNvSpPr txBox="1"/>
          <p:nvPr/>
        </p:nvSpPr>
        <p:spPr>
          <a:xfrm>
            <a:off x="1725854" y="1380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NL" dirty="0"/>
          </a:p>
        </p:txBody>
      </p:sp>
      <p:sp>
        <p:nvSpPr>
          <p:cNvPr id="18" name="TextBox 4">
            <a:extLst>
              <a:ext uri="{FF2B5EF4-FFF2-40B4-BE49-F238E27FC236}">
                <a16:creationId xmlns:a16="http://schemas.microsoft.com/office/drawing/2014/main" id="{6BFED398-4525-B745-88BB-AC33F598C8DA}"/>
              </a:ext>
            </a:extLst>
          </p:cNvPr>
          <p:cNvSpPr txBox="1"/>
          <p:nvPr/>
        </p:nvSpPr>
        <p:spPr>
          <a:xfrm>
            <a:off x="4479634" y="23878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9E0554C0-9A0E-CFBE-F9C6-CBF9E54BD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194" y="1102161"/>
            <a:ext cx="4590823" cy="3312518"/>
          </a:xfrm>
          <a:prstGeom prst="rect">
            <a:avLst/>
          </a:prstGeom>
          <a:noFill/>
        </p:spPr>
      </p:pic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22446746-C982-B1DE-65FB-40ABBFE5313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55650" y="4768569"/>
            <a:ext cx="6900209" cy="225541"/>
          </a:xfrm>
        </p:spPr>
        <p:txBody>
          <a:bodyPr/>
          <a:lstStyle/>
          <a:p>
            <a:pPr algn="ctr">
              <a:defRPr/>
            </a:pPr>
            <a:r>
              <a:rPr lang="nl-NL" dirty="0"/>
              <a:t>Regeling nieuwe toetreders Certificeringsregeling PS &amp; WPB – Versie 1, 1 november 2022</a:t>
            </a:r>
          </a:p>
        </p:txBody>
      </p:sp>
    </p:spTree>
    <p:extLst>
      <p:ext uri="{BB962C8B-B14F-4D97-AF65-F5344CB8AC3E}">
        <p14:creationId xmlns:p14="http://schemas.microsoft.com/office/powerpoint/2010/main" val="239966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1809041"/>
      </p:ext>
    </p:extLst>
  </p:cSld>
  <p:clrMapOvr>
    <a:masterClrMapping/>
  </p:clrMapOvr>
</p:sld>
</file>

<file path=ppt/theme/theme1.xml><?xml version="1.0" encoding="utf-8"?>
<a:theme xmlns:a="http://schemas.openxmlformats.org/drawingml/2006/main" name="Titel">
  <a:themeElements>
    <a:clrScheme name="RailAlert">
      <a:dk1>
        <a:srgbClr val="000000"/>
      </a:dk1>
      <a:lt1>
        <a:srgbClr val="FFFFFF"/>
      </a:lt1>
      <a:dk2>
        <a:srgbClr val="000000"/>
      </a:dk2>
      <a:lt2>
        <a:srgbClr val="E7E6E6"/>
      </a:lt2>
      <a:accent1>
        <a:srgbClr val="2F1351"/>
      </a:accent1>
      <a:accent2>
        <a:srgbClr val="EC6608"/>
      </a:accent2>
      <a:accent3>
        <a:srgbClr val="A5A5A5"/>
      </a:accent3>
      <a:accent4>
        <a:srgbClr val="FFCC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Ji Presentatie.potx" id="{8C01973A-2948-4A48-9102-3EE3F51A029A}" vid="{E65540F5-C8A3-4E6B-A329-53E92D6BBCDE}"/>
    </a:ext>
  </a:extLst>
</a:theme>
</file>

<file path=ppt/theme/theme2.xml><?xml version="1.0" encoding="utf-8"?>
<a:theme xmlns:a="http://schemas.openxmlformats.org/drawingml/2006/main" name="Basis slides">
  <a:themeElements>
    <a:clrScheme name="RailAlert">
      <a:dk1>
        <a:srgbClr val="000000"/>
      </a:dk1>
      <a:lt1>
        <a:srgbClr val="FFFFFF"/>
      </a:lt1>
      <a:dk2>
        <a:srgbClr val="000000"/>
      </a:dk2>
      <a:lt2>
        <a:srgbClr val="E7E6E6"/>
      </a:lt2>
      <a:accent1>
        <a:srgbClr val="2F1351"/>
      </a:accent1>
      <a:accent2>
        <a:srgbClr val="EC6608"/>
      </a:accent2>
      <a:accent3>
        <a:srgbClr val="A5A5A5"/>
      </a:accent3>
      <a:accent4>
        <a:srgbClr val="FFCC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Ji Presentatie.potx" id="{8C01973A-2948-4A48-9102-3EE3F51A029A}" vid="{7C464D95-30C9-475B-966F-21B9E8DEC4D5}"/>
    </a:ext>
  </a:extLst>
</a:theme>
</file>

<file path=ppt/theme/theme3.xml><?xml version="1.0" encoding="utf-8"?>
<a:theme xmlns:a="http://schemas.openxmlformats.org/drawingml/2006/main" name="Afsluiting">
  <a:themeElements>
    <a:clrScheme name="RailAlert">
      <a:dk1>
        <a:srgbClr val="000000"/>
      </a:dk1>
      <a:lt1>
        <a:srgbClr val="FFFFFF"/>
      </a:lt1>
      <a:dk2>
        <a:srgbClr val="000000"/>
      </a:dk2>
      <a:lt2>
        <a:srgbClr val="E7E6E6"/>
      </a:lt2>
      <a:accent1>
        <a:srgbClr val="2F1351"/>
      </a:accent1>
      <a:accent2>
        <a:srgbClr val="EC6608"/>
      </a:accent2>
      <a:accent3>
        <a:srgbClr val="A5A5A5"/>
      </a:accent3>
      <a:accent4>
        <a:srgbClr val="FFCC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Ji Presentatie.potx" id="{8C01973A-2948-4A48-9102-3EE3F51A029A}" vid="{7C464D95-30C9-475B-966F-21B9E8DEC4D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RailAlert">
    <a:dk1>
      <a:srgbClr val="000000"/>
    </a:dk1>
    <a:lt1>
      <a:srgbClr val="FFFFFF"/>
    </a:lt1>
    <a:dk2>
      <a:srgbClr val="000000"/>
    </a:dk2>
    <a:lt2>
      <a:srgbClr val="E7E6E6"/>
    </a:lt2>
    <a:accent1>
      <a:srgbClr val="2F1351"/>
    </a:accent1>
    <a:accent2>
      <a:srgbClr val="EC6608"/>
    </a:accent2>
    <a:accent3>
      <a:srgbClr val="A5A5A5"/>
    </a:accent3>
    <a:accent4>
      <a:srgbClr val="FFCC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</TotalTime>
  <Words>519</Words>
  <Application>Microsoft Office PowerPoint</Application>
  <PresentationFormat>Aangepast</PresentationFormat>
  <Paragraphs>53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3</vt:i4>
      </vt:variant>
      <vt:variant>
        <vt:lpstr>Diatitels</vt:lpstr>
      </vt:variant>
      <vt:variant>
        <vt:i4>9</vt:i4>
      </vt:variant>
    </vt:vector>
  </HeadingPairs>
  <TitlesOfParts>
    <vt:vector size="16" baseType="lpstr">
      <vt:lpstr>Arial</vt:lpstr>
      <vt:lpstr>Calibri</vt:lpstr>
      <vt:lpstr>Courier New</vt:lpstr>
      <vt:lpstr>Lucida Sans</vt:lpstr>
      <vt:lpstr>Titel</vt:lpstr>
      <vt:lpstr>Basis slides</vt:lpstr>
      <vt:lpstr>Afsluiting</vt:lpstr>
      <vt:lpstr>Regeling nieuwe toetreders</vt:lpstr>
      <vt:lpstr>Opbouw en samenhang documenten</vt:lpstr>
      <vt:lpstr>Algemeen</vt:lpstr>
      <vt:lpstr>Processtappen</vt:lpstr>
      <vt:lpstr>Processtappen:</vt:lpstr>
      <vt:lpstr>Processtappen</vt:lpstr>
      <vt:lpstr>Proces stappen (schematisch):</vt:lpstr>
      <vt:lpstr>Proces stappen (schematisch):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Voor een erg lange title  zijn er twee regels beschikbaar</dc:title>
  <dc:creator>Peter Kraaijeveld</dc:creator>
  <cp:lastModifiedBy>M. (Marcel) Edwards</cp:lastModifiedBy>
  <cp:revision>27</cp:revision>
  <cp:lastPrinted>2022-05-31T12:55:48Z</cp:lastPrinted>
  <dcterms:created xsi:type="dcterms:W3CDTF">2022-05-01T17:52:12Z</dcterms:created>
  <dcterms:modified xsi:type="dcterms:W3CDTF">2022-11-01T10:24:17Z</dcterms:modified>
</cp:coreProperties>
</file>