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369" r:id="rId2"/>
    <p:sldId id="405" r:id="rId3"/>
    <p:sldId id="395" r:id="rId4"/>
    <p:sldId id="396" r:id="rId5"/>
    <p:sldId id="413" r:id="rId6"/>
    <p:sldId id="414" r:id="rId7"/>
    <p:sldId id="412" r:id="rId8"/>
    <p:sldId id="368" r:id="rId9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1000" b="1" kern="1200">
        <a:solidFill>
          <a:srgbClr val="FF66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rgbClr val="FF66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rgbClr val="FF66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rgbClr val="FF66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rgbClr val="FF66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b="1" kern="1200">
        <a:solidFill>
          <a:srgbClr val="FF66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b="1" kern="1200">
        <a:solidFill>
          <a:srgbClr val="FF66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b="1" kern="1200">
        <a:solidFill>
          <a:srgbClr val="FF66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b="1" kern="1200">
        <a:solidFill>
          <a:srgbClr val="FF6600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26">
          <p15:clr>
            <a:srgbClr val="A4A3A4"/>
          </p15:clr>
        </p15:guide>
        <p15:guide id="2" pos="6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breedijk" initials="pb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CC99"/>
    <a:srgbClr val="FFFFCC"/>
    <a:srgbClr val="FFFF00"/>
    <a:srgbClr val="DDDDDD"/>
    <a:srgbClr val="FF99CC"/>
    <a:srgbClr val="CCFFFF"/>
    <a:srgbClr val="EAEAE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82" autoAdjust="0"/>
    <p:restoredTop sz="70072" autoAdjust="0"/>
  </p:normalViewPr>
  <p:slideViewPr>
    <p:cSldViewPr>
      <p:cViewPr varScale="1">
        <p:scale>
          <a:sx n="86" d="100"/>
          <a:sy n="86" d="100"/>
        </p:scale>
        <p:origin x="1320" y="58"/>
      </p:cViewPr>
      <p:guideLst>
        <p:guide orient="horz" pos="1026"/>
        <p:guide pos="6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75" d="100"/>
          <a:sy n="75" d="100"/>
        </p:scale>
        <p:origin x="-3306" y="-13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5" tIns="46204" rIns="92405" bIns="46204" numCol="1" anchor="t" anchorCtr="0" compatLnSpc="1">
            <a:prstTxWarp prst="textNoShape">
              <a:avLst/>
            </a:prstTxWarp>
          </a:bodyPr>
          <a:lstStyle>
            <a:lvl1pPr defTabSz="923701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5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5" tIns="46204" rIns="92405" bIns="46204" numCol="1" anchor="t" anchorCtr="0" compatLnSpc="1">
            <a:prstTxWarp prst="textNoShape">
              <a:avLst/>
            </a:prstTxWarp>
          </a:bodyPr>
          <a:lstStyle>
            <a:lvl1pPr algn="r" defTabSz="923701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5" tIns="46204" rIns="92405" bIns="46204" numCol="1" anchor="b" anchorCtr="0" compatLnSpc="1">
            <a:prstTxWarp prst="textNoShape">
              <a:avLst/>
            </a:prstTxWarp>
          </a:bodyPr>
          <a:lstStyle>
            <a:lvl1pPr defTabSz="923701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5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5" tIns="46204" rIns="92405" bIns="46204" numCol="1" anchor="b" anchorCtr="0" compatLnSpc="1">
            <a:prstTxWarp prst="textNoShape">
              <a:avLst/>
            </a:prstTxWarp>
          </a:bodyPr>
          <a:lstStyle>
            <a:lvl1pPr algn="r" defTabSz="923701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D62FE3A-879C-4B80-8C7B-463752E4A43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2488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5" tIns="46204" rIns="92405" bIns="46204" numCol="1" anchor="t" anchorCtr="0" compatLnSpc="1">
            <a:prstTxWarp prst="textNoShape">
              <a:avLst/>
            </a:prstTxWarp>
          </a:bodyPr>
          <a:lstStyle>
            <a:lvl1pPr defTabSz="923701">
              <a:spcBef>
                <a:spcPct val="0"/>
              </a:spcBef>
              <a:defRPr sz="1200" b="0">
                <a:solidFill>
                  <a:schemeClr val="tx1"/>
                </a:solidFill>
                <a:latin typeface="Lucida Sans" pitchFamily="34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5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5" tIns="46204" rIns="92405" bIns="46204" numCol="1" anchor="t" anchorCtr="0" compatLnSpc="1">
            <a:prstTxWarp prst="textNoShape">
              <a:avLst/>
            </a:prstTxWarp>
          </a:bodyPr>
          <a:lstStyle>
            <a:lvl1pPr algn="r" defTabSz="923701">
              <a:spcBef>
                <a:spcPct val="0"/>
              </a:spcBef>
              <a:defRPr sz="1200" b="0">
                <a:solidFill>
                  <a:schemeClr val="tx1"/>
                </a:solidFill>
                <a:latin typeface="Lucida Sans" pitchFamily="34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81"/>
            <a:ext cx="498792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5" tIns="46204" rIns="92405" bIns="462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5" tIns="46204" rIns="92405" bIns="46204" numCol="1" anchor="b" anchorCtr="0" compatLnSpc="1">
            <a:prstTxWarp prst="textNoShape">
              <a:avLst/>
            </a:prstTxWarp>
          </a:bodyPr>
          <a:lstStyle>
            <a:lvl1pPr defTabSz="923701">
              <a:spcBef>
                <a:spcPct val="0"/>
              </a:spcBef>
              <a:defRPr sz="1200" b="0">
                <a:solidFill>
                  <a:schemeClr val="tx1"/>
                </a:solidFill>
                <a:latin typeface="Lucida Sans" pitchFamily="34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5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5" tIns="46204" rIns="92405" bIns="46204" numCol="1" anchor="b" anchorCtr="0" compatLnSpc="1">
            <a:prstTxWarp prst="textNoShape">
              <a:avLst/>
            </a:prstTxWarp>
          </a:bodyPr>
          <a:lstStyle>
            <a:lvl1pPr algn="r" defTabSz="923701">
              <a:spcBef>
                <a:spcPct val="0"/>
              </a:spcBef>
              <a:defRPr sz="1200" b="0">
                <a:solidFill>
                  <a:schemeClr val="tx1"/>
                </a:solidFill>
                <a:latin typeface="Lucida Sans" pitchFamily="34" charset="0"/>
                <a:cs typeface="+mn-cs"/>
              </a:defRPr>
            </a:lvl1pPr>
          </a:lstStyle>
          <a:p>
            <a:pPr>
              <a:defRPr/>
            </a:pPr>
            <a:fld id="{11673241-B4BA-4BB5-8095-6B42144A442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3756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/>
          </a:p>
        </p:txBody>
      </p:sp>
      <p:sp>
        <p:nvSpPr>
          <p:cNvPr id="19460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D5DA26-13B7-4076-BD0B-AD962249F528}" type="slidenum">
              <a:rPr lang="nl-NL" smtClean="0"/>
              <a:pPr>
                <a:defRPr/>
              </a:pPr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777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1433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/>
          </a:p>
        </p:txBody>
      </p:sp>
      <p:sp>
        <p:nvSpPr>
          <p:cNvPr id="21508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84DBA1-43B6-442D-ACD5-85BE9B7A843D}" type="slidenum">
              <a:rPr lang="nl-NL" smtClean="0"/>
              <a:pPr>
                <a:defRPr/>
              </a:pPr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3164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1433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/>
          </a:p>
        </p:txBody>
      </p:sp>
      <p:sp>
        <p:nvSpPr>
          <p:cNvPr id="21508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84DBA1-43B6-442D-ACD5-85BE9B7A843D}" type="slidenum">
              <a:rPr lang="nl-NL" smtClean="0"/>
              <a:pPr>
                <a:defRPr/>
              </a:pPr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0064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1433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/>
          </a:p>
        </p:txBody>
      </p:sp>
      <p:sp>
        <p:nvSpPr>
          <p:cNvPr id="21508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84DBA1-43B6-442D-ACD5-85BE9B7A843D}" type="slidenum">
              <a:rPr lang="nl-NL" smtClean="0"/>
              <a:pPr>
                <a:defRPr/>
              </a:pPr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0545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1433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/>
          </a:p>
        </p:txBody>
      </p:sp>
      <p:sp>
        <p:nvSpPr>
          <p:cNvPr id="21508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84DBA1-43B6-442D-ACD5-85BE9B7A843D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9845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2048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/>
          </a:p>
        </p:txBody>
      </p:sp>
      <p:sp>
        <p:nvSpPr>
          <p:cNvPr id="34820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F3AD9-C43F-4FC4-9019-11202F5F22E2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3798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85BB5-39D9-41AE-894A-B0F7ABC73E98}" type="datetime4">
              <a:rPr lang="nl-NL" smtClean="0"/>
              <a:pPr>
                <a:defRPr/>
              </a:pPr>
              <a:t>17 maart 2021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WK LS Jaarplan 2015  </a:t>
            </a: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97061-6EAA-4F5D-B6A6-2E06CFD4393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DC565-534B-40CD-A51C-D9F36ADB2378}" type="datetime4">
              <a:rPr lang="nl-NL" smtClean="0"/>
              <a:pPr>
                <a:defRPr/>
              </a:pPr>
              <a:t>17 maart 2021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WK LS Jaarplan 2015  </a:t>
            </a: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1869F-4041-4707-89B8-9DFD7886605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92900" y="1066800"/>
            <a:ext cx="2146300" cy="5105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54000" y="1066800"/>
            <a:ext cx="6286500" cy="5105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E0A52-3760-4484-8C87-F79DB6A2D69A}" type="datetime4">
              <a:rPr lang="nl-NL" smtClean="0"/>
              <a:pPr>
                <a:defRPr/>
              </a:pPr>
              <a:t>17 maart 2021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WK LS Jaarplan 2015  </a:t>
            </a: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9350C-B2F2-4F8D-8344-27281F56206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F3746-65C7-4FF2-8D5B-7CD45979738E}" type="datetime4">
              <a:rPr lang="nl-NL" smtClean="0"/>
              <a:pPr>
                <a:defRPr/>
              </a:pPr>
              <a:t>17 maart 2021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WK LS Jaarplan 2015  </a:t>
            </a: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B8B7-5647-4170-84C1-E2F685441BF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CE24F-7D8B-4DCD-932F-102743B97483}" type="datetime4">
              <a:rPr lang="nl-NL" smtClean="0"/>
              <a:pPr>
                <a:defRPr/>
              </a:pPr>
              <a:t>17 maart 2021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WK LS Jaarplan 2015  </a:t>
            </a: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D48EA-165D-4711-9E79-9412283E7DE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54000" y="2540000"/>
            <a:ext cx="4216400" cy="363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22800" y="2540000"/>
            <a:ext cx="4216400" cy="363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5A0E3-6DAE-4FA4-B41A-0446A05735E9}" type="datetime4">
              <a:rPr lang="nl-NL" smtClean="0"/>
              <a:pPr>
                <a:defRPr/>
              </a:pPr>
              <a:t>17 maart 2021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WK LS Jaarplan 2015  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B3BD4-72DC-42CA-B1A6-FF876D2E42C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E5DDC-A33F-415D-B3AB-C24F78F89B89}" type="datetime4">
              <a:rPr lang="nl-NL" smtClean="0"/>
              <a:pPr>
                <a:defRPr/>
              </a:pPr>
              <a:t>17 maart 2021</a:t>
            </a:fld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WK LS Jaarplan 2015  </a:t>
            </a:r>
            <a:endParaRPr lang="nl-NL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C648D-7F75-4BB7-8490-A7E3325CB44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60374-2B31-430C-8772-937EE2C2BAFE}" type="datetime4">
              <a:rPr lang="nl-NL" smtClean="0"/>
              <a:pPr>
                <a:defRPr/>
              </a:pPr>
              <a:t>17 maart 2021</a:t>
            </a:fld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WK LS Jaarplan 2015  </a:t>
            </a:r>
            <a:endParaRPr lang="nl-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149C0-13B6-41BC-B925-22044700612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AE964-0A49-4235-B351-C58F030BE8E8}" type="datetime4">
              <a:rPr lang="nl-NL" smtClean="0"/>
              <a:pPr>
                <a:defRPr/>
              </a:pPr>
              <a:t>17 maart 2021</a:t>
            </a:fld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WK LS Jaarplan 2015  </a:t>
            </a:r>
            <a:endParaRPr lang="nl-N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D7FE2-77F1-47A5-98CD-73060AA96DC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387C6-C987-4198-80B6-17C471E0CADA}" type="datetime4">
              <a:rPr lang="nl-NL" smtClean="0"/>
              <a:pPr>
                <a:defRPr/>
              </a:pPr>
              <a:t>17 maart 2021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WK LS Jaarplan 2015  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A889F-0AC4-4753-A7CD-88654D54A5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F19D2-E301-427C-B2B1-39C19F46DB6B}" type="datetime4">
              <a:rPr lang="nl-NL" smtClean="0"/>
              <a:pPr>
                <a:defRPr/>
              </a:pPr>
              <a:t>17 maart 2021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WK LS Jaarplan 2015  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9A3C5-A1D5-4CA1-B428-E1919BB7C1B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3" descr="070613_ontwerp-pp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4000" y="1066800"/>
            <a:ext cx="858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2540000"/>
            <a:ext cx="858520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5600" tIns="0" rIns="255600" bIns="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rgbClr val="006C64"/>
                </a:solidFill>
              </a:defRPr>
            </a:lvl1pPr>
          </a:lstStyle>
          <a:p>
            <a:pPr>
              <a:defRPr/>
            </a:pPr>
            <a:fld id="{1FF8F0F7-5C8F-4DF9-89F5-702349F26CCB}" type="datetime4">
              <a:rPr lang="nl-NL" smtClean="0"/>
              <a:pPr>
                <a:defRPr/>
              </a:pPr>
              <a:t>17 maart 2021</a:t>
            </a:fld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4770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5600" tIns="0" rIns="255600" bIns="0" numCol="1" anchor="ctr" anchorCtr="0" compatLnSpc="1">
            <a:prstTxWarp prst="textNoShape">
              <a:avLst/>
            </a:prstTxWarp>
          </a:bodyPr>
          <a:lstStyle>
            <a:lvl1pPr>
              <a:defRPr sz="1200" b="1" smtClean="0">
                <a:solidFill>
                  <a:schemeClr val="bg1"/>
                </a:solidFill>
                <a:latin typeface="Lucida Sans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WK LS Jaarplan 2015  </a:t>
            </a:r>
            <a:endParaRPr lang="nl-N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" y="64770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5600" tIns="0" rIns="255600" bIns="0" numCol="1" anchor="ctr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006C64"/>
                </a:solidFill>
              </a:defRPr>
            </a:lvl1pPr>
          </a:lstStyle>
          <a:p>
            <a:pPr>
              <a:defRPr/>
            </a:pPr>
            <a:fld id="{3466928C-D3AA-41EB-BDE3-B752CA33101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pic>
        <p:nvPicPr>
          <p:cNvPr id="1032" name="Picture 12" descr="C:\Documents and Settings\Gijs Mulders\Bureaublad\powerpoint\railalert_rgb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Lucida Sans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Lucida Sans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Lucida Sans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Lucida Sans" pitchFamily="34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Lucida San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Lucida San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Lucida San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è"/>
        <a:defRPr sz="20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à"/>
        <a:defRPr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à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à"/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à"/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à"/>
        <a:defRPr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à"/>
        <a:defRPr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à"/>
        <a:defRPr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à"/>
        <a:defRPr>
          <a:solidFill>
            <a:schemeClr val="bg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215" y="1445800"/>
            <a:ext cx="7772400" cy="720278"/>
          </a:xfrm>
        </p:spPr>
        <p:txBody>
          <a:bodyPr/>
          <a:lstStyle/>
          <a:p>
            <a:pPr algn="l" eaLnBrk="1" hangingPunct="1"/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railAlert</a:t>
            </a: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Tekstvak 3"/>
          <p:cNvSpPr txBox="1">
            <a:spLocks noChangeArrowheads="1"/>
          </p:cNvSpPr>
          <p:nvPr/>
        </p:nvSpPr>
        <p:spPr bwMode="auto">
          <a:xfrm>
            <a:off x="2480651" y="2346788"/>
            <a:ext cx="37444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Resultaat 2020 en jaarplan 2021</a:t>
            </a:r>
          </a:p>
          <a:p>
            <a:endParaRPr lang="nl-N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Werkkamer Lokaal Spoor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97061-6EAA-4F5D-B6A6-2E06CFD43934}" type="slidenum">
              <a:rPr lang="nl-NL" smtClean="0"/>
              <a:pPr>
                <a:defRPr/>
              </a:pPr>
              <a:t>1</a:t>
            </a:fld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F51CE4E2-F581-455D-BACE-A03254D5F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3615" y="5189409"/>
            <a:ext cx="804706" cy="906324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09B3BC3F-0595-40E7-8BC7-57A2ABFC35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6612" y="5196077"/>
            <a:ext cx="822856" cy="899656"/>
          </a:xfrm>
          <a:prstGeom prst="rect">
            <a:avLst/>
          </a:prstGeom>
        </p:spPr>
      </p:pic>
      <p:sp>
        <p:nvSpPr>
          <p:cNvPr id="12" name="Tijdelijke aanduiding voor voettekst 8">
            <a:extLst>
              <a:ext uri="{FF2B5EF4-FFF2-40B4-BE49-F238E27FC236}">
                <a16:creationId xmlns:a16="http://schemas.microsoft.com/office/drawing/2014/main" id="{888DF115-40FD-4AAF-B926-BA45FB043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4600" y="6477000"/>
            <a:ext cx="4114800" cy="381000"/>
          </a:xfrm>
        </p:spPr>
        <p:txBody>
          <a:bodyPr/>
          <a:lstStyle/>
          <a:p>
            <a:pPr>
              <a:defRPr/>
            </a:pPr>
            <a:r>
              <a:rPr lang="nl-NL" sz="1000" b="0" dirty="0"/>
              <a:t>Jaarplan 2021 (concept versie 0.3)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21842549-0611-4E0A-86EC-18C5E9499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D7FE2-77F1-47A5-98CD-73060AA96DC1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CE395F-D55C-4263-8786-B2009C4CC249}"/>
              </a:ext>
            </a:extLst>
          </p:cNvPr>
          <p:cNvSpPr txBox="1">
            <a:spLocks noChangeArrowheads="1"/>
          </p:cNvSpPr>
          <p:nvPr/>
        </p:nvSpPr>
        <p:spPr>
          <a:xfrm>
            <a:off x="323528" y="980728"/>
            <a:ext cx="5184576" cy="500455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è"/>
              <a:defRPr sz="2000" b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à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à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à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à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à"/>
              <a:defRPr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à"/>
              <a:defRPr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à"/>
              <a:defRPr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à"/>
              <a:defRPr>
                <a:solidFill>
                  <a:schemeClr val="bg1"/>
                </a:solidFill>
                <a:latin typeface="+mn-lt"/>
              </a:defRPr>
            </a:lvl9pPr>
          </a:lstStyle>
          <a:p>
            <a:pPr marL="342900" lvl="2" indent="-3429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tabLst>
                <a:tab pos="357188" algn="l"/>
              </a:tabLst>
              <a:defRPr/>
            </a:pPr>
            <a:r>
              <a:rPr lang="nl-NL" sz="1600" dirty="0">
                <a:latin typeface="Arial" charset="0"/>
                <a:ea typeface="+mn-ea"/>
              </a:rPr>
              <a:t>Doel + werkwijze WK</a:t>
            </a:r>
          </a:p>
          <a:p>
            <a:pPr marL="800100" lvl="3" indent="-3429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lphaLcPeriod"/>
              <a:tabLst>
                <a:tab pos="357188" algn="l"/>
              </a:tabLst>
              <a:defRPr/>
            </a:pPr>
            <a:r>
              <a:rPr lang="nl-NL" sz="1200" b="0" dirty="0">
                <a:latin typeface="Arial" charset="0"/>
              </a:rPr>
              <a:t>Doel + werkwijze</a:t>
            </a:r>
          </a:p>
          <a:p>
            <a:pPr marL="800100" lvl="3" indent="-3429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lphaLcPeriod"/>
              <a:tabLst>
                <a:tab pos="357188" algn="l"/>
              </a:tabLst>
              <a:defRPr/>
            </a:pPr>
            <a:r>
              <a:rPr lang="nl-NL" sz="1200" b="0" dirty="0">
                <a:latin typeface="Arial" charset="0"/>
              </a:rPr>
              <a:t>Samenstelling WK / zittingstermijnen</a:t>
            </a:r>
          </a:p>
          <a:p>
            <a:pPr marL="457200" lvl="3" indent="0" eaLnBrk="1" hangingPunct="1">
              <a:lnSpc>
                <a:spcPct val="150000"/>
              </a:lnSpc>
              <a:spcBef>
                <a:spcPct val="0"/>
              </a:spcBef>
              <a:buNone/>
              <a:tabLst>
                <a:tab pos="357188" algn="l"/>
              </a:tabLst>
              <a:defRPr/>
            </a:pPr>
            <a:r>
              <a:rPr lang="nl-NL" sz="1200" b="0" dirty="0">
                <a:latin typeface="Arial" charset="0"/>
              </a:rPr>
              <a:t> </a:t>
            </a:r>
          </a:p>
          <a:p>
            <a:pPr marL="342900" lvl="2" indent="-3429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tabLst>
                <a:tab pos="357188" algn="l"/>
              </a:tabLst>
              <a:defRPr/>
            </a:pPr>
            <a:r>
              <a:rPr lang="nl-NL" sz="1600" kern="1200" dirty="0">
                <a:latin typeface="Arial" charset="0"/>
                <a:ea typeface="+mn-ea"/>
                <a:cs typeface="Arial" charset="0"/>
              </a:rPr>
              <a:t>Resultaat 2020</a:t>
            </a:r>
          </a:p>
          <a:p>
            <a:pPr marL="800100" lvl="3" indent="-3429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lphaLcPeriod"/>
              <a:tabLst>
                <a:tab pos="357188" algn="l"/>
              </a:tabLst>
              <a:defRPr/>
            </a:pPr>
            <a:r>
              <a:rPr lang="nl-NL" sz="1200" b="0" kern="1200" dirty="0">
                <a:latin typeface="Arial" charset="0"/>
                <a:cs typeface="Arial" charset="0"/>
              </a:rPr>
              <a:t>Hoofdlijnen </a:t>
            </a:r>
          </a:p>
          <a:p>
            <a:pPr marL="800100" lvl="3" indent="-3429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lphaLcPeriod"/>
              <a:tabLst>
                <a:tab pos="357188" algn="l"/>
              </a:tabLst>
              <a:defRPr/>
            </a:pPr>
            <a:r>
              <a:rPr lang="nl-NL" sz="1200" b="0" kern="1200" dirty="0">
                <a:latin typeface="Arial" charset="0"/>
                <a:cs typeface="Arial" charset="0"/>
              </a:rPr>
              <a:t>Financieel </a:t>
            </a:r>
          </a:p>
          <a:p>
            <a:pPr marL="800100" lvl="3" indent="-3429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lphaLcPeriod"/>
              <a:tabLst>
                <a:tab pos="357188" algn="l"/>
              </a:tabLst>
              <a:defRPr/>
            </a:pPr>
            <a:r>
              <a:rPr lang="nl-NL" sz="1200" b="0" kern="1200" dirty="0">
                <a:latin typeface="Arial" charset="0"/>
                <a:cs typeface="Arial" charset="0"/>
              </a:rPr>
              <a:t>Raakvlakken</a:t>
            </a:r>
          </a:p>
          <a:p>
            <a:pPr marL="457200" lvl="3" indent="0" eaLnBrk="1" hangingPunct="1">
              <a:lnSpc>
                <a:spcPct val="150000"/>
              </a:lnSpc>
              <a:spcBef>
                <a:spcPct val="0"/>
              </a:spcBef>
              <a:buNone/>
              <a:tabLst>
                <a:tab pos="357188" algn="l"/>
              </a:tabLst>
              <a:defRPr/>
            </a:pPr>
            <a:endParaRPr lang="nl-NL" sz="1200" b="0" kern="1200" dirty="0">
              <a:latin typeface="Arial" charset="0"/>
              <a:cs typeface="Arial" charset="0"/>
            </a:endParaRPr>
          </a:p>
          <a:p>
            <a:pPr marL="342900" lvl="2" indent="-3429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tabLst>
                <a:tab pos="357188" algn="l"/>
              </a:tabLst>
              <a:defRPr/>
            </a:pPr>
            <a:r>
              <a:rPr lang="nl-NL" sz="1600" kern="1200" dirty="0">
                <a:latin typeface="Arial" charset="0"/>
                <a:ea typeface="+mn-ea"/>
                <a:cs typeface="Arial" charset="0"/>
              </a:rPr>
              <a:t>	Jaarplan 2021</a:t>
            </a:r>
          </a:p>
          <a:p>
            <a:pPr marL="800100" lvl="3" indent="-3429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lphaLcPeriod"/>
              <a:tabLst>
                <a:tab pos="357188" algn="l"/>
              </a:tabLst>
              <a:defRPr/>
            </a:pPr>
            <a:r>
              <a:rPr lang="nl-NL" sz="1200" b="0" kern="1200" dirty="0">
                <a:latin typeface="Arial" charset="0"/>
                <a:cs typeface="Arial" charset="0"/>
              </a:rPr>
              <a:t>Hoofdlijnen </a:t>
            </a:r>
          </a:p>
          <a:p>
            <a:pPr marL="800100" lvl="3" indent="-3429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lphaLcPeriod"/>
              <a:tabLst>
                <a:tab pos="357188" algn="l"/>
              </a:tabLst>
              <a:defRPr/>
            </a:pPr>
            <a:r>
              <a:rPr lang="nl-NL" sz="1200" b="0" dirty="0">
                <a:latin typeface="Arial" charset="0"/>
              </a:rPr>
              <a:t>Financieel </a:t>
            </a:r>
          </a:p>
          <a:p>
            <a:pPr marL="800100" lvl="3" indent="-3429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lphaLcPeriod"/>
              <a:tabLst>
                <a:tab pos="357188" algn="l"/>
              </a:tabLst>
              <a:defRPr/>
            </a:pPr>
            <a:r>
              <a:rPr lang="nl-NL" sz="1200" b="0" dirty="0">
                <a:latin typeface="Arial" charset="0"/>
              </a:rPr>
              <a:t>Raakvlakken</a:t>
            </a:r>
          </a:p>
          <a:p>
            <a:pPr marL="457200" lvl="3" indent="0" eaLnBrk="1" hangingPunct="1">
              <a:lnSpc>
                <a:spcPct val="150000"/>
              </a:lnSpc>
              <a:spcBef>
                <a:spcPct val="0"/>
              </a:spcBef>
              <a:buNone/>
              <a:tabLst>
                <a:tab pos="357188" algn="l"/>
              </a:tabLst>
              <a:defRPr/>
            </a:pPr>
            <a:endParaRPr lang="nl-NL" sz="1200" b="0" kern="1200" dirty="0">
              <a:latin typeface="Arial" charset="0"/>
              <a:cs typeface="Arial" charset="0"/>
            </a:endParaRPr>
          </a:p>
          <a:p>
            <a:pPr marL="342900" lvl="2" indent="-342900" eaLnBrk="1" hangingPunct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tabLst>
                <a:tab pos="357188" algn="l"/>
              </a:tabLst>
              <a:defRPr/>
            </a:pPr>
            <a:r>
              <a:rPr lang="nl-NL" sz="1600" dirty="0">
                <a:latin typeface="Arial" charset="0"/>
                <a:ea typeface="+mn-ea"/>
              </a:rPr>
              <a:t>Ontwikkelingen lange termijn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A5A60C6-23F5-4AD7-BCA3-B371D635EA43}"/>
              </a:ext>
            </a:extLst>
          </p:cNvPr>
          <p:cNvSpPr txBox="1"/>
          <p:nvPr/>
        </p:nvSpPr>
        <p:spPr>
          <a:xfrm>
            <a:off x="2536298" y="6544389"/>
            <a:ext cx="458975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1000" b="0" dirty="0">
                <a:solidFill>
                  <a:schemeClr val="bg1"/>
                </a:solidFill>
              </a:rPr>
              <a:t>Jaarplan 2021 (concept versie 0.1)</a:t>
            </a:r>
          </a:p>
        </p:txBody>
      </p:sp>
    </p:spTree>
    <p:extLst>
      <p:ext uri="{BB962C8B-B14F-4D97-AF65-F5344CB8AC3E}">
        <p14:creationId xmlns:p14="http://schemas.microsoft.com/office/powerpoint/2010/main" val="3818752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D7FE2-77F1-47A5-98CD-73060AA96DC1}" type="slidenum">
              <a:rPr lang="nl-NL" smtClean="0"/>
              <a:pPr>
                <a:defRPr/>
              </a:pPr>
              <a:t>3</a:t>
            </a:fld>
            <a:endParaRPr lang="nl-NL" dirty="0"/>
          </a:p>
        </p:txBody>
      </p:sp>
      <p:sp>
        <p:nvSpPr>
          <p:cNvPr id="8" name="Tijdelijke aanduiding voor voettekst 8">
            <a:extLst>
              <a:ext uri="{FF2B5EF4-FFF2-40B4-BE49-F238E27FC236}">
                <a16:creationId xmlns:a16="http://schemas.microsoft.com/office/drawing/2014/main" id="{B3E793B9-A1D3-4342-93D0-D0CFCCEA8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1760" y="6477000"/>
            <a:ext cx="4114800" cy="381000"/>
          </a:xfrm>
        </p:spPr>
        <p:txBody>
          <a:bodyPr/>
          <a:lstStyle/>
          <a:p>
            <a:pPr>
              <a:defRPr/>
            </a:pPr>
            <a:r>
              <a:rPr lang="nl-NL" sz="1000" b="0" dirty="0"/>
              <a:t>Jaarplan 2021 (concept versie 0.1)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1DAF9F0C-650C-4455-9B85-5584741A344F}"/>
              </a:ext>
            </a:extLst>
          </p:cNvPr>
          <p:cNvSpPr/>
          <p:nvPr/>
        </p:nvSpPr>
        <p:spPr>
          <a:xfrm>
            <a:off x="130932" y="404664"/>
            <a:ext cx="8676456" cy="3843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9250">
              <a:lnSpc>
                <a:spcPct val="150000"/>
              </a:lnSpc>
              <a:buAutoNum type="arabicPeriod"/>
              <a:tabLst>
                <a:tab pos="357188" algn="l"/>
              </a:tabLst>
              <a:defRPr/>
            </a:pPr>
            <a:r>
              <a:rPr lang="nl-NL" sz="1600" dirty="0">
                <a:solidFill>
                  <a:schemeClr val="tx1"/>
                </a:solidFill>
              </a:rPr>
              <a:t>Doel + werkwijze WK</a:t>
            </a:r>
          </a:p>
          <a:p>
            <a:pPr marL="800100" lvl="3" indent="-349250">
              <a:lnSpc>
                <a:spcPct val="150000"/>
              </a:lnSpc>
              <a:buFont typeface="+mj-lt"/>
              <a:buAutoNum type="alphaLcPeriod"/>
              <a:tabLst>
                <a:tab pos="357188" algn="l"/>
              </a:tabLst>
              <a:defRPr/>
            </a:pPr>
            <a:r>
              <a:rPr lang="nl-NL" sz="1200" dirty="0">
                <a:solidFill>
                  <a:schemeClr val="tx1"/>
                </a:solidFill>
              </a:rPr>
              <a:t>Doel + werkwijze</a:t>
            </a:r>
          </a:p>
          <a:p>
            <a:pPr marL="633413" marR="0" lvl="0" indent="-18256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Opstellen en beheren van regelgeving (NVW, VVW-Metro, VVW-Tram, Brancherichtlijnen en </a:t>
            </a:r>
          </a:p>
          <a:p>
            <a:pPr marL="450850"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7188" algn="l"/>
                <a:tab pos="633413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Best </a:t>
            </a:r>
            <a:r>
              <a:rPr kumimoji="0" lang="nl-NL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Practices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Lokaal Spoor (Tram en Metro).</a:t>
            </a:r>
          </a:p>
          <a:p>
            <a:pPr marL="633413" marR="0" lvl="0" indent="-18256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Opheffen van lokale verschillen in regelgeving tussen lokaal spoor infrabeheerders</a:t>
            </a:r>
            <a:r>
              <a:rPr lang="nl-NL" sz="1200" b="0" dirty="0">
                <a:solidFill>
                  <a:srgbClr val="000000"/>
                </a:solidFill>
              </a:rPr>
              <a:t>, daarna die met trein.</a:t>
            </a:r>
          </a:p>
          <a:p>
            <a:pPr marL="633413" marR="0" lvl="0" indent="-18256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Harmonisatie bergrippen.</a:t>
            </a:r>
          </a:p>
          <a:p>
            <a:pPr marL="633413" marR="0" lvl="0" indent="-18256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Verhogen veiligheidsbewustzijn bij 'iedereen' in de 'gehele' keten.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  <a:defRPr/>
            </a:pPr>
            <a:endParaRPr kumimoji="0" lang="nl-NL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  <a:defRPr/>
            </a:pPr>
            <a:r>
              <a:rPr lang="nl-NL" sz="1200" dirty="0">
                <a:solidFill>
                  <a:srgbClr val="000000"/>
                </a:solidFill>
              </a:rPr>
              <a:t>	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Uitgangspunten hierbij:</a:t>
            </a:r>
          </a:p>
          <a:p>
            <a:pPr marL="633413" marR="0" lvl="0" indent="-18256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We trappen niet in de 'risico-regelreflex';</a:t>
            </a:r>
          </a:p>
          <a:p>
            <a:pPr marL="633413" marR="0" lvl="0" indent="-18256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Regelgeving moet werkbaar, realistisch en proportioneel zijn.</a:t>
            </a:r>
          </a:p>
          <a:p>
            <a:pPr marL="457200" lvl="3">
              <a:lnSpc>
                <a:spcPct val="150000"/>
              </a:lnSpc>
              <a:tabLst>
                <a:tab pos="357188" algn="l"/>
              </a:tabLst>
              <a:defRPr/>
            </a:pPr>
            <a:endParaRPr lang="nl-NL" sz="1200" b="0" dirty="0">
              <a:solidFill>
                <a:schemeClr val="tx1"/>
              </a:solidFill>
            </a:endParaRPr>
          </a:p>
          <a:p>
            <a:pPr marL="457200" lvl="3">
              <a:lnSpc>
                <a:spcPct val="150000"/>
              </a:lnSpc>
              <a:tabLst>
                <a:tab pos="357188" algn="l"/>
                <a:tab pos="8016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b. 	</a:t>
            </a:r>
            <a:r>
              <a:rPr lang="nl-NL" sz="1200" dirty="0">
                <a:solidFill>
                  <a:schemeClr val="tx1"/>
                </a:solidFill>
              </a:rPr>
              <a:t>Samenstelling WK</a:t>
            </a:r>
          </a:p>
          <a:p>
            <a:pPr marL="457200" lvl="3">
              <a:lnSpc>
                <a:spcPct val="150000"/>
              </a:lnSpc>
              <a:tabLst>
                <a:tab pos="357188" algn="l"/>
              </a:tabLst>
              <a:defRPr/>
            </a:pPr>
            <a:r>
              <a:rPr lang="nl-NL" sz="1200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20DC451C-9438-4963-AFD5-1918F15201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0294"/>
              </p:ext>
            </p:extLst>
          </p:nvPr>
        </p:nvGraphicFramePr>
        <p:xfrm>
          <a:off x="611560" y="3717032"/>
          <a:ext cx="72390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6348">
                  <a:extLst>
                    <a:ext uri="{9D8B030D-6E8A-4147-A177-3AD203B41FA5}">
                      <a16:colId xmlns:a16="http://schemas.microsoft.com/office/drawing/2014/main" val="2381712706"/>
                    </a:ext>
                  </a:extLst>
                </a:gridCol>
                <a:gridCol w="735954">
                  <a:extLst>
                    <a:ext uri="{9D8B030D-6E8A-4147-A177-3AD203B41FA5}">
                      <a16:colId xmlns:a16="http://schemas.microsoft.com/office/drawing/2014/main" val="1145307770"/>
                    </a:ext>
                  </a:extLst>
                </a:gridCol>
                <a:gridCol w="1865264">
                  <a:extLst>
                    <a:ext uri="{9D8B030D-6E8A-4147-A177-3AD203B41FA5}">
                      <a16:colId xmlns:a16="http://schemas.microsoft.com/office/drawing/2014/main" val="9268228"/>
                    </a:ext>
                  </a:extLst>
                </a:gridCol>
                <a:gridCol w="1306954">
                  <a:extLst>
                    <a:ext uri="{9D8B030D-6E8A-4147-A177-3AD203B41FA5}">
                      <a16:colId xmlns:a16="http://schemas.microsoft.com/office/drawing/2014/main" val="2981000669"/>
                    </a:ext>
                  </a:extLst>
                </a:gridCol>
                <a:gridCol w="913599">
                  <a:extLst>
                    <a:ext uri="{9D8B030D-6E8A-4147-A177-3AD203B41FA5}">
                      <a16:colId xmlns:a16="http://schemas.microsoft.com/office/drawing/2014/main" val="2092686036"/>
                    </a:ext>
                  </a:extLst>
                </a:gridCol>
                <a:gridCol w="1360881">
                  <a:extLst>
                    <a:ext uri="{9D8B030D-6E8A-4147-A177-3AD203B41FA5}">
                      <a16:colId xmlns:a16="http://schemas.microsoft.com/office/drawing/2014/main" val="11498233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 dirty="0">
                          <a:effectLst/>
                        </a:rPr>
                        <a:t>Naam</a:t>
                      </a:r>
                      <a:endParaRPr lang="nl-NL" sz="1000" b="1" i="0" u="none" strike="noStrike" dirty="0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 dirty="0">
                          <a:effectLst/>
                        </a:rPr>
                        <a:t>Functie</a:t>
                      </a:r>
                      <a:endParaRPr lang="nl-NL" sz="1000" b="1" i="0" u="none" strike="noStrike" dirty="0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 dirty="0">
                          <a:effectLst/>
                        </a:rPr>
                        <a:t>Vertegenwoordigt</a:t>
                      </a:r>
                      <a:endParaRPr lang="nl-NL" sz="1000" b="1" i="0" u="none" strike="noStrike" dirty="0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 dirty="0">
                          <a:effectLst/>
                        </a:rPr>
                        <a:t>Naam</a:t>
                      </a:r>
                      <a:endParaRPr lang="nl-NL" sz="1000" b="1" i="0" u="none" strike="noStrike" dirty="0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 dirty="0">
                          <a:effectLst/>
                        </a:rPr>
                        <a:t>Functie</a:t>
                      </a:r>
                      <a:endParaRPr lang="nl-NL" sz="1000" b="1" i="0" u="none" strike="noStrike" dirty="0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 dirty="0">
                          <a:effectLst/>
                        </a:rPr>
                        <a:t>Vertegenwoordigt</a:t>
                      </a:r>
                      <a:endParaRPr lang="nl-NL" sz="1000" b="1" i="0" u="none" strike="noStrike" dirty="0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1733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 dirty="0">
                          <a:effectLst/>
                        </a:rPr>
                        <a:t>H. de Lange</a:t>
                      </a:r>
                      <a:endParaRPr lang="nl-NL" sz="1000" b="0" i="0" u="none" strike="noStrike" dirty="0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>
                          <a:effectLst/>
                        </a:rPr>
                        <a:t>Voorzitter</a:t>
                      </a:r>
                      <a:endParaRPr lang="nl-NL" sz="1000" b="0" i="0" u="none" strike="noStrike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>
                          <a:effectLst/>
                        </a:rPr>
                        <a:t>Stichting railAlert / RET</a:t>
                      </a:r>
                      <a:endParaRPr lang="nl-NL" sz="1000" b="0" i="0" u="none" strike="noStrike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 dirty="0">
                          <a:effectLst/>
                        </a:rPr>
                        <a:t>E. </a:t>
                      </a:r>
                      <a:r>
                        <a:rPr lang="nl-NL" sz="1000" u="none" strike="noStrike" dirty="0" err="1">
                          <a:effectLst/>
                        </a:rPr>
                        <a:t>Vitalli</a:t>
                      </a:r>
                      <a:endParaRPr lang="nl-NL" sz="1000" b="0" i="0" u="none" strike="noStrike" dirty="0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>
                          <a:effectLst/>
                        </a:rPr>
                        <a:t>Lid</a:t>
                      </a:r>
                      <a:endParaRPr lang="nl-NL" sz="1000" b="0" i="0" u="none" strike="noStrike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>
                          <a:effectLst/>
                        </a:rPr>
                        <a:t>BWR (Railsupport)</a:t>
                      </a:r>
                      <a:endParaRPr lang="nl-NL" sz="1000" b="0" i="0" u="none" strike="noStrike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2288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 dirty="0">
                          <a:effectLst/>
                        </a:rPr>
                        <a:t>M. </a:t>
                      </a:r>
                      <a:r>
                        <a:rPr lang="nl-NL" sz="1000" u="none" strike="noStrike" dirty="0" err="1">
                          <a:effectLst/>
                        </a:rPr>
                        <a:t>Tenniglo</a:t>
                      </a:r>
                      <a:endParaRPr lang="nl-NL" sz="1000" b="0" i="0" u="none" strike="noStrike" dirty="0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 dirty="0">
                          <a:effectLst/>
                        </a:rPr>
                        <a:t>Lid</a:t>
                      </a:r>
                      <a:endParaRPr lang="nl-NL" sz="1000" b="0" i="0" u="none" strike="noStrike" dirty="0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>
                          <a:effectLst/>
                        </a:rPr>
                        <a:t>Regiotram Utrecht</a:t>
                      </a:r>
                      <a:endParaRPr lang="nl-NL" sz="1000" b="0" i="0" u="none" strike="noStrike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>
                          <a:effectLst/>
                        </a:rPr>
                        <a:t>P. Scheepmaker</a:t>
                      </a:r>
                      <a:endParaRPr lang="nl-NL" sz="1000" b="0" i="0" u="none" strike="noStrike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>
                          <a:effectLst/>
                        </a:rPr>
                        <a:t>Lid</a:t>
                      </a:r>
                      <a:endParaRPr lang="nl-NL" sz="1000" b="0" i="0" u="none" strike="noStrike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>
                          <a:effectLst/>
                        </a:rPr>
                        <a:t>HTM</a:t>
                      </a:r>
                      <a:endParaRPr lang="nl-NL" sz="1000" b="0" i="0" u="none" strike="noStrike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1484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 dirty="0">
                          <a:effectLst/>
                        </a:rPr>
                        <a:t>R. Brandenburg</a:t>
                      </a:r>
                      <a:endParaRPr lang="nl-NL" sz="1000" b="0" i="0" u="none" strike="noStrike" dirty="0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>
                          <a:effectLst/>
                        </a:rPr>
                        <a:t>Lid</a:t>
                      </a:r>
                      <a:endParaRPr lang="nl-NL" sz="1000" b="0" i="0" u="none" strike="noStrike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>
                          <a:effectLst/>
                        </a:rPr>
                        <a:t>de Wilde BV</a:t>
                      </a:r>
                      <a:endParaRPr lang="nl-NL" sz="1000" b="0" i="0" u="none" strike="noStrike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>
                          <a:effectLst/>
                        </a:rPr>
                        <a:t>V. Chin Kwie Joe</a:t>
                      </a:r>
                      <a:endParaRPr lang="nl-NL" sz="1000" b="0" i="0" u="none" strike="noStrike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>
                          <a:effectLst/>
                        </a:rPr>
                        <a:t>Waarnemer</a:t>
                      </a:r>
                      <a:endParaRPr lang="nl-NL" sz="1000" b="0" i="0" u="none" strike="noStrike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>
                          <a:effectLst/>
                        </a:rPr>
                        <a:t>ILT</a:t>
                      </a:r>
                      <a:endParaRPr lang="nl-NL" sz="1000" b="0" i="0" u="none" strike="noStrike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498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 dirty="0">
                          <a:effectLst/>
                        </a:rPr>
                        <a:t>A. Hartman</a:t>
                      </a:r>
                      <a:endParaRPr lang="nl-NL" sz="1000" b="0" i="0" u="none" strike="noStrike" dirty="0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>
                          <a:effectLst/>
                        </a:rPr>
                        <a:t>Lid</a:t>
                      </a:r>
                      <a:endParaRPr lang="nl-NL" sz="1000" b="0" i="0" u="none" strike="noStrike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 dirty="0">
                          <a:effectLst/>
                        </a:rPr>
                        <a:t>VRI (BAM Infra Rail)</a:t>
                      </a:r>
                      <a:endParaRPr lang="nl-NL" sz="1000" b="0" i="0" u="none" strike="noStrike" dirty="0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>
                          <a:effectLst/>
                        </a:rPr>
                        <a:t>K. van den Berg</a:t>
                      </a:r>
                      <a:endParaRPr lang="nl-NL" sz="1000" b="0" i="0" u="none" strike="noStrike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>
                          <a:effectLst/>
                        </a:rPr>
                        <a:t>Secretaris</a:t>
                      </a:r>
                      <a:endParaRPr lang="nl-NL" sz="1000" b="0" i="0" u="none" strike="noStrike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>
                          <a:effectLst/>
                        </a:rPr>
                        <a:t>Stichting railAlert</a:t>
                      </a:r>
                      <a:endParaRPr lang="nl-NL" sz="1000" b="0" i="0" u="none" strike="noStrike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0633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 dirty="0">
                          <a:effectLst/>
                        </a:rPr>
                        <a:t>B. Veldboom</a:t>
                      </a:r>
                      <a:endParaRPr lang="nl-NL" sz="1000" b="0" i="0" u="none" strike="noStrike" dirty="0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 dirty="0">
                          <a:effectLst/>
                        </a:rPr>
                        <a:t>Lid</a:t>
                      </a:r>
                      <a:endParaRPr lang="nl-NL" sz="1000" b="0" i="0" u="none" strike="noStrike" dirty="0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000" u="none" strike="noStrike" dirty="0">
                          <a:effectLst/>
                        </a:rPr>
                        <a:t>GVB</a:t>
                      </a:r>
                      <a:endParaRPr lang="nl-NL" sz="1000" b="0" i="0" u="none" strike="noStrike" dirty="0">
                        <a:solidFill>
                          <a:srgbClr val="262626"/>
                        </a:solidFill>
                        <a:effectLst/>
                        <a:latin typeface="Helvetica Neue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774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716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D7FE2-77F1-47A5-98CD-73060AA96DC1}" type="slidenum">
              <a:rPr lang="nl-NL" smtClean="0"/>
              <a:pPr>
                <a:defRPr/>
              </a:pPr>
              <a:t>4</a:t>
            </a:fld>
            <a:endParaRPr lang="nl-NL" dirty="0"/>
          </a:p>
        </p:txBody>
      </p:sp>
      <p:sp>
        <p:nvSpPr>
          <p:cNvPr id="9" name="Tijdelijke aanduiding voor voettekst 8">
            <a:extLst>
              <a:ext uri="{FF2B5EF4-FFF2-40B4-BE49-F238E27FC236}">
                <a16:creationId xmlns:a16="http://schemas.microsoft.com/office/drawing/2014/main" id="{F5801E3E-27FA-49E8-AD3A-51D476FBA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4600" y="6477000"/>
            <a:ext cx="4114800" cy="381000"/>
          </a:xfrm>
        </p:spPr>
        <p:txBody>
          <a:bodyPr/>
          <a:lstStyle/>
          <a:p>
            <a:pPr>
              <a:defRPr/>
            </a:pPr>
            <a:r>
              <a:rPr lang="nl-NL" sz="1000" b="0" dirty="0"/>
              <a:t>Jaarplan 2021 (concept versie 0.1)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91257182-0FA3-43EF-9DDA-38FE779CB9CE}"/>
              </a:ext>
            </a:extLst>
          </p:cNvPr>
          <p:cNvSpPr/>
          <p:nvPr/>
        </p:nvSpPr>
        <p:spPr>
          <a:xfrm>
            <a:off x="395536" y="404664"/>
            <a:ext cx="7523701" cy="5967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50000"/>
              </a:lnSpc>
              <a:tabLst>
                <a:tab pos="357188" algn="l"/>
              </a:tabLst>
              <a:defRPr/>
            </a:pPr>
            <a:r>
              <a:rPr lang="nl-NL" sz="1600" dirty="0">
                <a:solidFill>
                  <a:schemeClr val="tx1"/>
                </a:solidFill>
              </a:rPr>
              <a:t>2.   Resultaat 2020</a:t>
            </a:r>
          </a:p>
          <a:p>
            <a:pPr marL="457200" lvl="3">
              <a:lnSpc>
                <a:spcPct val="150000"/>
              </a:lnSpc>
              <a:tabLst>
                <a:tab pos="357188" algn="l"/>
              </a:tabLst>
              <a:defRPr/>
            </a:pPr>
            <a:r>
              <a:rPr lang="nl-NL" sz="1200" dirty="0">
                <a:solidFill>
                  <a:schemeClr val="tx1"/>
                </a:solidFill>
              </a:rPr>
              <a:t>a.   Hoofdlijnen</a:t>
            </a:r>
          </a:p>
          <a:p>
            <a:pPr marL="717550" lvl="1" indent="-2667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</a:pPr>
            <a:r>
              <a:rPr lang="nl-NL" sz="1200" b="0" dirty="0">
                <a:solidFill>
                  <a:schemeClr val="tx1"/>
                </a:solidFill>
              </a:rPr>
              <a:t>DVP Metro landelijk uniform van kracht per 1 september 2020, nog geen actieve handhaving.</a:t>
            </a:r>
          </a:p>
          <a:p>
            <a:pPr marL="717550" lvl="1" indent="-2667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</a:pPr>
            <a:r>
              <a:rPr lang="nl-NL" sz="1200" b="0" dirty="0">
                <a:solidFill>
                  <a:schemeClr val="tx1"/>
                </a:solidFill>
              </a:rPr>
              <a:t>Tot nu toe  5000 VTOM-examens afgenomen.</a:t>
            </a:r>
          </a:p>
          <a:p>
            <a:pPr marL="717550" lvl="1" indent="-2667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</a:pPr>
            <a:r>
              <a:rPr lang="nl-NL" sz="1200" b="0" dirty="0">
                <a:solidFill>
                  <a:schemeClr val="tx1"/>
                </a:solidFill>
              </a:rPr>
              <a:t>VVW-Metro concept versie 3.0 in ver gevorderd stadium.</a:t>
            </a:r>
          </a:p>
          <a:p>
            <a:pPr marL="717550" lvl="1" indent="-2667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</a:pPr>
            <a:r>
              <a:rPr lang="nl-NL" sz="1200" b="0" dirty="0">
                <a:solidFill>
                  <a:schemeClr val="tx1"/>
                </a:solidFill>
              </a:rPr>
              <a:t>Diverse overleggen met Limburg over deelname. </a:t>
            </a:r>
          </a:p>
          <a:p>
            <a:pPr marL="717550" lvl="1" indent="-2667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</a:pPr>
            <a:r>
              <a:rPr lang="nl-NL" sz="1200" b="0" dirty="0">
                <a:solidFill>
                  <a:schemeClr val="tx1"/>
                </a:solidFill>
              </a:rPr>
              <a:t>Door omstandigheden minder bereikt dan beoogd:</a:t>
            </a:r>
          </a:p>
          <a:p>
            <a:pPr marL="1174750" lvl="2" indent="-2667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</a:pPr>
            <a:r>
              <a:rPr lang="nl-NL" sz="1200" b="0" dirty="0">
                <a:solidFill>
                  <a:schemeClr val="tx1"/>
                </a:solidFill>
              </a:rPr>
              <a:t>Communicatie over invoering DVP niet gerealiseerd. </a:t>
            </a:r>
          </a:p>
          <a:p>
            <a:pPr marL="1174750" lvl="2" indent="-2667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</a:pPr>
            <a:r>
              <a:rPr lang="nl-NL" sz="1200" b="0" dirty="0">
                <a:solidFill>
                  <a:schemeClr val="tx1"/>
                </a:solidFill>
              </a:rPr>
              <a:t>Optimalisatie DVP voor lokaal spoor geen voortgang.</a:t>
            </a:r>
          </a:p>
          <a:p>
            <a:pPr marL="1174750" lvl="2" indent="-2667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</a:pPr>
            <a:r>
              <a:rPr lang="nl-NL" sz="1200" b="0" dirty="0">
                <a:solidFill>
                  <a:schemeClr val="tx1"/>
                </a:solidFill>
              </a:rPr>
              <a:t>Ontwikkeling BP WBI Metro gestaakt.</a:t>
            </a:r>
          </a:p>
          <a:p>
            <a:pPr marL="1174750" lvl="2" indent="-2667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</a:pPr>
            <a:r>
              <a:rPr lang="nl-NL" sz="1200" b="0" dirty="0">
                <a:solidFill>
                  <a:schemeClr val="tx1"/>
                </a:solidFill>
              </a:rPr>
              <a:t>VTOM: geen Duits toegevoegd en </a:t>
            </a:r>
            <a:r>
              <a:rPr lang="nl-NL" sz="1200" b="0" dirty="0" err="1">
                <a:solidFill>
                  <a:schemeClr val="tx1"/>
                </a:solidFill>
              </a:rPr>
              <a:t>infographics</a:t>
            </a:r>
            <a:r>
              <a:rPr lang="nl-NL" sz="1200" b="0" dirty="0">
                <a:solidFill>
                  <a:schemeClr val="tx1"/>
                </a:solidFill>
              </a:rPr>
              <a:t> nog niet toegepast.</a:t>
            </a:r>
          </a:p>
          <a:p>
            <a:pPr marL="1174750" lvl="2" indent="-2667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</a:pPr>
            <a:r>
              <a:rPr lang="nl-NL" sz="1200" b="0" dirty="0" err="1">
                <a:solidFill>
                  <a:schemeClr val="tx1"/>
                </a:solidFill>
              </a:rPr>
              <a:t>Dagpasfilm</a:t>
            </a:r>
            <a:r>
              <a:rPr lang="nl-NL" sz="1200" b="0" dirty="0">
                <a:solidFill>
                  <a:schemeClr val="tx1"/>
                </a:solidFill>
              </a:rPr>
              <a:t> niet aangepast voor lokaal spoor.</a:t>
            </a:r>
          </a:p>
          <a:p>
            <a:pPr marL="685800" lvl="3" indent="-228600">
              <a:lnSpc>
                <a:spcPct val="150000"/>
              </a:lnSpc>
              <a:buAutoNum type="alphaLcPeriod" startAt="2"/>
              <a:tabLst>
                <a:tab pos="357188" algn="l"/>
              </a:tabLst>
              <a:defRPr/>
            </a:pPr>
            <a:endParaRPr lang="nl-NL" sz="1200" dirty="0">
              <a:solidFill>
                <a:schemeClr val="tx1"/>
              </a:solidFill>
            </a:endParaRPr>
          </a:p>
          <a:p>
            <a:pPr marL="685800" lvl="3" indent="-228600">
              <a:lnSpc>
                <a:spcPct val="150000"/>
              </a:lnSpc>
              <a:buAutoNum type="alphaLcPeriod" startAt="2"/>
              <a:tabLst>
                <a:tab pos="357188" algn="l"/>
              </a:tabLst>
              <a:defRPr/>
            </a:pPr>
            <a:r>
              <a:rPr lang="nl-NL" sz="1200" dirty="0">
                <a:solidFill>
                  <a:schemeClr val="tx1"/>
                </a:solidFill>
              </a:rPr>
              <a:t>Financieel</a:t>
            </a:r>
            <a:r>
              <a:rPr lang="nl-NL" sz="1200" b="0" dirty="0">
                <a:solidFill>
                  <a:schemeClr val="tx1"/>
                </a:solidFill>
              </a:rPr>
              <a:t> </a:t>
            </a:r>
          </a:p>
          <a:p>
            <a:pPr marL="457200" lvl="3">
              <a:lnSpc>
                <a:spcPct val="150000"/>
              </a:lnSpc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Geen kosten gemaakt en geen verplichtingen aangegaan </a:t>
            </a:r>
          </a:p>
          <a:p>
            <a:pPr marL="685800" lvl="3" indent="-228600">
              <a:lnSpc>
                <a:spcPct val="150000"/>
              </a:lnSpc>
              <a:buAutoNum type="alphaLcPeriod" startAt="3"/>
              <a:tabLst>
                <a:tab pos="357188" algn="l"/>
              </a:tabLst>
              <a:defRPr/>
            </a:pPr>
            <a:endParaRPr lang="nl-NL" sz="1200" dirty="0">
              <a:solidFill>
                <a:schemeClr val="tx1"/>
              </a:solidFill>
            </a:endParaRPr>
          </a:p>
          <a:p>
            <a:pPr marL="685800" lvl="3" indent="-228600">
              <a:lnSpc>
                <a:spcPct val="150000"/>
              </a:lnSpc>
              <a:buAutoNum type="alphaLcPeriod" startAt="3"/>
              <a:tabLst>
                <a:tab pos="357188" algn="l"/>
              </a:tabLst>
              <a:defRPr/>
            </a:pPr>
            <a:r>
              <a:rPr lang="nl-NL" sz="1200" dirty="0">
                <a:solidFill>
                  <a:schemeClr val="tx1"/>
                </a:solidFill>
              </a:rPr>
              <a:t>Raakvlakken</a:t>
            </a:r>
          </a:p>
          <a:p>
            <a:pPr marL="457200" lvl="3">
              <a:lnSpc>
                <a:spcPct val="150000"/>
              </a:lnSpc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Met </a:t>
            </a:r>
            <a:r>
              <a:rPr lang="nl-NL" sz="1200" b="0" dirty="0" err="1">
                <a:solidFill>
                  <a:schemeClr val="tx1"/>
                </a:solidFill>
              </a:rPr>
              <a:t>Wk</a:t>
            </a:r>
            <a:r>
              <a:rPr lang="nl-NL" sz="1200" b="0" dirty="0">
                <a:solidFill>
                  <a:schemeClr val="tx1"/>
                </a:solidFill>
              </a:rPr>
              <a:t> </a:t>
            </a:r>
            <a:r>
              <a:rPr lang="nl-NL" sz="1200" b="0" dirty="0" err="1">
                <a:solidFill>
                  <a:schemeClr val="tx1"/>
                </a:solidFill>
              </a:rPr>
              <a:t>PdC</a:t>
            </a:r>
            <a:r>
              <a:rPr lang="nl-NL" sz="1200" b="0" dirty="0">
                <a:solidFill>
                  <a:schemeClr val="tx1"/>
                </a:solidFill>
              </a:rPr>
              <a:t> (werkplekbeveiligingsmiddelen)</a:t>
            </a:r>
            <a:endParaRPr lang="nl-NL" sz="1200" b="0" dirty="0">
              <a:solidFill>
                <a:schemeClr val="tx1"/>
              </a:solidFill>
              <a:highlight>
                <a:srgbClr val="FF6600"/>
              </a:highlight>
            </a:endParaRPr>
          </a:p>
          <a:p>
            <a:pPr marL="457200" lvl="3">
              <a:lnSpc>
                <a:spcPct val="150000"/>
              </a:lnSpc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Met werkgroep Leren van incidenten (verspreiding leerpunten </a:t>
            </a:r>
            <a:r>
              <a:rPr lang="nl-NL" sz="1200" b="0" dirty="0" err="1">
                <a:solidFill>
                  <a:schemeClr val="tx1"/>
                </a:solidFill>
              </a:rPr>
              <a:t>etc</a:t>
            </a:r>
            <a:r>
              <a:rPr lang="nl-NL" sz="1200" b="0" dirty="0">
                <a:solidFill>
                  <a:schemeClr val="tx1"/>
                </a:solidFill>
              </a:rPr>
              <a:t>)</a:t>
            </a:r>
          </a:p>
          <a:p>
            <a:pPr marL="457200" lvl="3">
              <a:lnSpc>
                <a:spcPct val="150000"/>
              </a:lnSpc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Met </a:t>
            </a:r>
            <a:r>
              <a:rPr lang="nl-NL" sz="1200" b="0" dirty="0" err="1">
                <a:solidFill>
                  <a:schemeClr val="tx1"/>
                </a:solidFill>
              </a:rPr>
              <a:t>Wk</a:t>
            </a:r>
            <a:r>
              <a:rPr lang="nl-NL" sz="1200" b="0" dirty="0">
                <a:solidFill>
                  <a:schemeClr val="tx1"/>
                </a:solidFill>
              </a:rPr>
              <a:t> </a:t>
            </a:r>
            <a:r>
              <a:rPr lang="nl-NL" sz="1200" b="0" dirty="0" err="1">
                <a:solidFill>
                  <a:schemeClr val="tx1"/>
                </a:solidFill>
              </a:rPr>
              <a:t>PersC</a:t>
            </a:r>
            <a:r>
              <a:rPr lang="nl-NL" sz="1200" b="0" dirty="0">
                <a:solidFill>
                  <a:schemeClr val="tx1"/>
                </a:solidFill>
              </a:rPr>
              <a:t> (metro-taken)</a:t>
            </a:r>
          </a:p>
          <a:p>
            <a:pPr marL="457200" lvl="3">
              <a:lnSpc>
                <a:spcPct val="150000"/>
              </a:lnSpc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Met </a:t>
            </a:r>
            <a:r>
              <a:rPr lang="nl-NL" sz="1200" b="0" dirty="0" err="1">
                <a:solidFill>
                  <a:schemeClr val="tx1"/>
                </a:solidFill>
              </a:rPr>
              <a:t>Wk</a:t>
            </a:r>
            <a:r>
              <a:rPr lang="nl-NL" sz="1200" b="0" dirty="0">
                <a:solidFill>
                  <a:schemeClr val="tx1"/>
                </a:solidFill>
              </a:rPr>
              <a:t> DVP (optimaliseren DVP)</a:t>
            </a:r>
          </a:p>
        </p:txBody>
      </p:sp>
    </p:spTree>
    <p:extLst>
      <p:ext uri="{BB962C8B-B14F-4D97-AF65-F5344CB8AC3E}">
        <p14:creationId xmlns:p14="http://schemas.microsoft.com/office/powerpoint/2010/main" val="355586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D7FE2-77F1-47A5-98CD-73060AA96DC1}" type="slidenum">
              <a:rPr lang="nl-NL" smtClean="0"/>
              <a:pPr>
                <a:defRPr/>
              </a:pPr>
              <a:t>5</a:t>
            </a:fld>
            <a:endParaRPr lang="nl-NL" dirty="0"/>
          </a:p>
        </p:txBody>
      </p:sp>
      <p:sp>
        <p:nvSpPr>
          <p:cNvPr id="9" name="Tijdelijke aanduiding voor voettekst 8">
            <a:extLst>
              <a:ext uri="{FF2B5EF4-FFF2-40B4-BE49-F238E27FC236}">
                <a16:creationId xmlns:a16="http://schemas.microsoft.com/office/drawing/2014/main" id="{F5801E3E-27FA-49E8-AD3A-51D476FBA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4600" y="6477000"/>
            <a:ext cx="4114800" cy="381000"/>
          </a:xfrm>
        </p:spPr>
        <p:txBody>
          <a:bodyPr/>
          <a:lstStyle/>
          <a:p>
            <a:pPr>
              <a:defRPr/>
            </a:pPr>
            <a:r>
              <a:rPr lang="nl-NL" sz="1000" b="0" dirty="0"/>
              <a:t>Jaarplan 2021 (concept versie 0.1)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91257182-0FA3-43EF-9DDA-38FE779CB9CE}"/>
              </a:ext>
            </a:extLst>
          </p:cNvPr>
          <p:cNvSpPr/>
          <p:nvPr/>
        </p:nvSpPr>
        <p:spPr>
          <a:xfrm>
            <a:off x="251520" y="389387"/>
            <a:ext cx="7523701" cy="3197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>
              <a:lnSpc>
                <a:spcPct val="150000"/>
              </a:lnSpc>
              <a:buAutoNum type="arabicPeriod" startAt="3"/>
              <a:tabLst>
                <a:tab pos="357188" algn="l"/>
              </a:tabLst>
              <a:defRPr/>
            </a:pPr>
            <a:r>
              <a:rPr lang="nl-NL" sz="1600" dirty="0">
                <a:solidFill>
                  <a:schemeClr val="tx1"/>
                </a:solidFill>
              </a:rPr>
              <a:t>Jaarplan 2021 (1)</a:t>
            </a:r>
          </a:p>
          <a:p>
            <a:pPr marL="457200" lvl="3">
              <a:lnSpc>
                <a:spcPct val="150000"/>
              </a:lnSpc>
              <a:tabLst>
                <a:tab pos="357188" algn="l"/>
              </a:tabLst>
              <a:defRPr/>
            </a:pPr>
            <a:endParaRPr lang="nl-NL" sz="1200" b="0" dirty="0">
              <a:solidFill>
                <a:schemeClr val="tx1"/>
              </a:solidFill>
            </a:endParaRPr>
          </a:p>
          <a:p>
            <a:pPr marL="457200" lvl="3">
              <a:lnSpc>
                <a:spcPct val="150000"/>
              </a:lnSpc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a.   </a:t>
            </a:r>
            <a:r>
              <a:rPr lang="nl-NL" sz="1200" dirty="0">
                <a:solidFill>
                  <a:schemeClr val="tx1"/>
                </a:solidFill>
              </a:rPr>
              <a:t>Hoofdlijnen</a:t>
            </a:r>
          </a:p>
          <a:p>
            <a:pPr marL="717550" lvl="3" indent="-2603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Nieuwe voorzitter</a:t>
            </a:r>
          </a:p>
          <a:p>
            <a:pPr marL="717550" lvl="3" indent="-2603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Aansluiting tram Maastricht - Hasselt bij </a:t>
            </a:r>
            <a:r>
              <a:rPr lang="nl-NL" sz="1200" b="0" dirty="0" err="1">
                <a:solidFill>
                  <a:schemeClr val="tx1"/>
                </a:solidFill>
              </a:rPr>
              <a:t>Wk</a:t>
            </a:r>
            <a:r>
              <a:rPr lang="nl-NL" sz="1200" b="0" dirty="0">
                <a:solidFill>
                  <a:schemeClr val="tx1"/>
                </a:solidFill>
              </a:rPr>
              <a:t> LS</a:t>
            </a:r>
          </a:p>
          <a:p>
            <a:pPr marL="717550" lvl="3" indent="-2603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Consultatie en uitrol VVW-Metro 3.0</a:t>
            </a:r>
          </a:p>
          <a:p>
            <a:pPr marL="717550" lvl="3" indent="-2603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Harmonisering normen voor werkplekbeveiligingsmiddelen </a:t>
            </a:r>
            <a:r>
              <a:rPr lang="nl-NL" sz="1200" b="0" dirty="0">
                <a:solidFill>
                  <a:schemeClr val="tx1"/>
                </a:solidFill>
                <a:highlight>
                  <a:srgbClr val="FFFF00"/>
                </a:highlight>
              </a:rPr>
              <a:t>???</a:t>
            </a:r>
          </a:p>
          <a:p>
            <a:pPr marL="717550" lvl="3" indent="-2603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Optimalisatie DVP voor lokaal spoor:</a:t>
            </a:r>
          </a:p>
          <a:p>
            <a:pPr marL="1085850" lvl="4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Ontkoppeling DVP van VBT en </a:t>
            </a:r>
            <a:r>
              <a:rPr lang="nl-NL" sz="1200" b="0" dirty="0" err="1">
                <a:solidFill>
                  <a:schemeClr val="tx1"/>
                </a:solidFill>
              </a:rPr>
              <a:t>VTOx</a:t>
            </a:r>
            <a:endParaRPr lang="nl-NL" sz="1200" b="0" dirty="0">
              <a:solidFill>
                <a:schemeClr val="tx1"/>
              </a:solidFill>
            </a:endParaRPr>
          </a:p>
          <a:p>
            <a:pPr marL="1085850" lvl="4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Aanwijzing Lokaal Spoor beheerders als ‘mini-BTC’.</a:t>
            </a:r>
          </a:p>
          <a:p>
            <a:pPr marL="1085850" lvl="4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APP verbeteren voor Lokaal Spoor.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A3649BA-238D-4FF9-A1B9-97D5642E2F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3672753"/>
            <a:ext cx="3960441" cy="2083561"/>
          </a:xfrm>
          <a:prstGeom prst="rect">
            <a:avLst/>
          </a:prstGeom>
          <a:ln>
            <a:solidFill>
              <a:srgbClr val="FFC000"/>
            </a:solidFill>
          </a:ln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7EB93302-BEB6-4A38-B808-32C38A2B35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9493" y="1822370"/>
            <a:ext cx="1858791" cy="3213259"/>
          </a:xfrm>
          <a:prstGeom prst="rect">
            <a:avLst/>
          </a:prstGeom>
        </p:spPr>
      </p:pic>
      <p:pic>
        <p:nvPicPr>
          <p:cNvPr id="8" name="Tijdelijke aanduiding voor inhoud 3">
            <a:extLst>
              <a:ext uri="{FF2B5EF4-FFF2-40B4-BE49-F238E27FC236}">
                <a16:creationId xmlns:a16="http://schemas.microsoft.com/office/drawing/2014/main" id="{6FB05203-B3BA-4DF2-8088-93663E4944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6084" y="5097481"/>
            <a:ext cx="1745608" cy="6357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14734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D7FE2-77F1-47A5-98CD-73060AA96DC1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  <p:sp>
        <p:nvSpPr>
          <p:cNvPr id="9" name="Tijdelijke aanduiding voor voettekst 8">
            <a:extLst>
              <a:ext uri="{FF2B5EF4-FFF2-40B4-BE49-F238E27FC236}">
                <a16:creationId xmlns:a16="http://schemas.microsoft.com/office/drawing/2014/main" id="{F5801E3E-27FA-49E8-AD3A-51D476FBA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4600" y="6477000"/>
            <a:ext cx="4114800" cy="381000"/>
          </a:xfrm>
        </p:spPr>
        <p:txBody>
          <a:bodyPr/>
          <a:lstStyle/>
          <a:p>
            <a:pPr>
              <a:defRPr/>
            </a:pPr>
            <a:r>
              <a:rPr lang="nl-NL" sz="1000" b="0" dirty="0"/>
              <a:t>Jaarplan 2021 (concept versie 0.2)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91257182-0FA3-43EF-9DDA-38FE779CB9CE}"/>
              </a:ext>
            </a:extLst>
          </p:cNvPr>
          <p:cNvSpPr/>
          <p:nvPr/>
        </p:nvSpPr>
        <p:spPr>
          <a:xfrm>
            <a:off x="539552" y="404664"/>
            <a:ext cx="7523701" cy="3289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>
              <a:lnSpc>
                <a:spcPct val="150000"/>
              </a:lnSpc>
              <a:buAutoNum type="arabicPeriod" startAt="3"/>
              <a:tabLst>
                <a:tab pos="357188" algn="l"/>
              </a:tabLst>
              <a:defRPr/>
            </a:pPr>
            <a:r>
              <a:rPr lang="nl-NL" sz="1600" dirty="0">
                <a:solidFill>
                  <a:schemeClr val="tx1"/>
                </a:solidFill>
              </a:rPr>
              <a:t>Jaarplan 2021 (2)</a:t>
            </a:r>
          </a:p>
          <a:p>
            <a:pPr marL="0" lvl="2">
              <a:lnSpc>
                <a:spcPct val="150000"/>
              </a:lnSpc>
              <a:tabLst>
                <a:tab pos="357188" algn="l"/>
              </a:tabLst>
              <a:defRPr/>
            </a:pPr>
            <a:endParaRPr lang="nl-NL" sz="1600" dirty="0">
              <a:solidFill>
                <a:schemeClr val="tx1"/>
              </a:solidFill>
            </a:endParaRPr>
          </a:p>
          <a:p>
            <a:pPr marL="685800" lvl="3" indent="-228600">
              <a:lnSpc>
                <a:spcPct val="150000"/>
              </a:lnSpc>
              <a:buAutoNum type="alphaLcPeriod" startAt="2"/>
              <a:tabLst>
                <a:tab pos="357188" algn="l"/>
              </a:tabLst>
              <a:defRPr/>
            </a:pPr>
            <a:r>
              <a:rPr lang="nl-NL" sz="1200" dirty="0">
                <a:solidFill>
                  <a:schemeClr val="tx1"/>
                </a:solidFill>
              </a:rPr>
              <a:t>Financieel</a:t>
            </a:r>
            <a:r>
              <a:rPr lang="nl-NL" sz="1200" b="0" dirty="0">
                <a:solidFill>
                  <a:schemeClr val="tx1"/>
                </a:solidFill>
              </a:rPr>
              <a:t> </a:t>
            </a:r>
          </a:p>
          <a:p>
            <a:pPr marL="457200" lvl="3">
              <a:lnSpc>
                <a:spcPct val="150000"/>
              </a:lnSpc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Geen inkomsten</a:t>
            </a:r>
          </a:p>
          <a:p>
            <a:pPr marL="457200" lvl="3">
              <a:lnSpc>
                <a:spcPct val="150000"/>
              </a:lnSpc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Budget voor realiseren lokaal spoor wensen DVP?</a:t>
            </a:r>
          </a:p>
          <a:p>
            <a:pPr marL="457200" lvl="3">
              <a:lnSpc>
                <a:spcPct val="150000"/>
              </a:lnSpc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 </a:t>
            </a:r>
          </a:p>
          <a:p>
            <a:pPr marL="685800" lvl="3" indent="-228600">
              <a:lnSpc>
                <a:spcPct val="150000"/>
              </a:lnSpc>
              <a:buAutoNum type="alphaLcPeriod" startAt="3"/>
              <a:tabLst>
                <a:tab pos="357188" algn="l"/>
              </a:tabLst>
              <a:defRPr/>
            </a:pPr>
            <a:r>
              <a:rPr lang="nl-NL" sz="1200" dirty="0">
                <a:solidFill>
                  <a:schemeClr val="tx1"/>
                </a:solidFill>
              </a:rPr>
              <a:t>Raakvlakken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 err="1">
                <a:solidFill>
                  <a:schemeClr val="tx1"/>
                </a:solidFill>
              </a:rPr>
              <a:t>Wk</a:t>
            </a:r>
            <a:r>
              <a:rPr lang="nl-NL" sz="1200" b="0" dirty="0">
                <a:solidFill>
                  <a:schemeClr val="tx1"/>
                </a:solidFill>
              </a:rPr>
              <a:t> DVP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 err="1">
                <a:solidFill>
                  <a:schemeClr val="tx1"/>
                </a:solidFill>
              </a:rPr>
              <a:t>Wk</a:t>
            </a:r>
            <a:r>
              <a:rPr lang="nl-NL" sz="1200" b="0" dirty="0">
                <a:solidFill>
                  <a:schemeClr val="tx1"/>
                </a:solidFill>
              </a:rPr>
              <a:t> </a:t>
            </a:r>
            <a:r>
              <a:rPr lang="nl-NL" sz="1200" b="0" dirty="0" err="1">
                <a:solidFill>
                  <a:schemeClr val="tx1"/>
                </a:solidFill>
              </a:rPr>
              <a:t>PdC</a:t>
            </a:r>
            <a:r>
              <a:rPr lang="nl-NL" sz="1200" b="0" dirty="0">
                <a:solidFill>
                  <a:schemeClr val="tx1"/>
                </a:solidFill>
              </a:rPr>
              <a:t> voor mogelijke certificering van werkplekbeveiligingsmiddelen\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Met </a:t>
            </a:r>
            <a:r>
              <a:rPr lang="nl-NL" sz="1200" b="0" dirty="0" err="1">
                <a:solidFill>
                  <a:schemeClr val="tx1"/>
                </a:solidFill>
              </a:rPr>
              <a:t>Wk</a:t>
            </a:r>
            <a:r>
              <a:rPr lang="nl-NL" sz="1200" b="0" dirty="0">
                <a:solidFill>
                  <a:schemeClr val="tx1"/>
                </a:solidFill>
              </a:rPr>
              <a:t> EV voor VVW-LS </a:t>
            </a:r>
            <a:endParaRPr lang="nl-NL" sz="1200" b="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685800" lvl="3" indent="-228600">
              <a:lnSpc>
                <a:spcPct val="150000"/>
              </a:lnSpc>
              <a:buAutoNum type="alphaLcPeriod" startAt="3"/>
              <a:tabLst>
                <a:tab pos="357188" algn="l"/>
              </a:tabLst>
              <a:defRPr/>
            </a:pPr>
            <a:endParaRPr lang="nl-NL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177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13C571C-BBCF-4B71-8324-7B7DD627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D7FE2-77F1-47A5-98CD-73060AA96DC1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3C36801-0010-453E-8016-546BB10735F3}"/>
              </a:ext>
            </a:extLst>
          </p:cNvPr>
          <p:cNvSpPr/>
          <p:nvPr/>
        </p:nvSpPr>
        <p:spPr>
          <a:xfrm>
            <a:off x="323528" y="332656"/>
            <a:ext cx="7523701" cy="3278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50000"/>
              </a:lnSpc>
              <a:tabLst>
                <a:tab pos="357188" algn="l"/>
              </a:tabLst>
              <a:defRPr/>
            </a:pPr>
            <a:r>
              <a:rPr lang="nl-NL" sz="1600" dirty="0">
                <a:solidFill>
                  <a:schemeClr val="tx1"/>
                </a:solidFill>
              </a:rPr>
              <a:t>4.   Ontwikkelingen lange termijn</a:t>
            </a:r>
          </a:p>
          <a:p>
            <a:pPr marL="457200" lvl="3">
              <a:lnSpc>
                <a:spcPct val="150000"/>
              </a:lnSpc>
              <a:tabLst>
                <a:tab pos="357188" algn="l"/>
              </a:tabLst>
              <a:defRPr/>
            </a:pPr>
            <a:endParaRPr lang="nl-NL" sz="1200" b="0" dirty="0">
              <a:solidFill>
                <a:schemeClr val="tx1"/>
              </a:solidFill>
            </a:endParaRP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Monitoren ontwikkelingen modernisering Spoorwegwet (wet Lokaal Spoor wordt ingevoegd)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Beheer regelgeving Tram en Metro in Werkkamer bij Lokaal Spoor houden.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Verschillen in regelgeving Lokaal Spoor en Hoofdspoor verder teruggedrongen met respect voor systeemverschillen.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Geharmoniseerde begrippen en illustraties.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Arbocatalogus spoor ook bij HTM/RET/GVB/RU.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Afstemmen detail- en onderliggende regelgeving met cvl-en.</a:t>
            </a:r>
          </a:p>
          <a:p>
            <a:pPr marL="628650" lvl="3" indent="-1714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  <a:defRPr/>
            </a:pPr>
            <a:r>
              <a:rPr lang="nl-NL" sz="1200" b="0" dirty="0">
                <a:solidFill>
                  <a:schemeClr val="tx1"/>
                </a:solidFill>
              </a:rPr>
              <a:t>Samenvoeging WK UR en WK Lokaal Spoor (2030).</a:t>
            </a:r>
          </a:p>
          <a:p>
            <a:pPr marL="0" lvl="2">
              <a:lnSpc>
                <a:spcPct val="150000"/>
              </a:lnSpc>
              <a:tabLst>
                <a:tab pos="357188" algn="l"/>
              </a:tabLst>
              <a:defRPr/>
            </a:pPr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C321831-BE55-4F01-A049-7BFF1776C192}"/>
              </a:ext>
            </a:extLst>
          </p:cNvPr>
          <p:cNvSpPr txBox="1"/>
          <p:nvPr/>
        </p:nvSpPr>
        <p:spPr>
          <a:xfrm>
            <a:off x="2627784" y="6544389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1000" b="0" dirty="0">
                <a:solidFill>
                  <a:schemeClr val="bg1"/>
                </a:solidFill>
              </a:rPr>
              <a:t>Jaarplan 2021 (concept versie 0.1)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36ED3CF-1F16-4AE0-8767-967AE4F44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654" y="4306061"/>
            <a:ext cx="3528392" cy="1460408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6B638DA8-4D56-4574-90B7-79B335F5DE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4312915"/>
            <a:ext cx="3528392" cy="146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145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2"/>
          <p:cNvSpPr txBox="1">
            <a:spLocks noChangeArrowheads="1"/>
          </p:cNvSpPr>
          <p:nvPr/>
        </p:nvSpPr>
        <p:spPr bwMode="auto">
          <a:xfrm>
            <a:off x="1910217" y="2367171"/>
            <a:ext cx="4465638" cy="21236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Einde presentatie </a:t>
            </a:r>
          </a:p>
          <a:p>
            <a:pPr algn="ctr">
              <a:spcBef>
                <a:spcPct val="50000"/>
              </a:spcBef>
              <a:defRPr/>
            </a:pPr>
            <a:endParaRPr lang="nl-N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nl-N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nl-N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D7FE2-77F1-47A5-98CD-73060AA96DC1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8F9C3348-4739-41EE-837A-B8F6F623AFB6}"/>
              </a:ext>
            </a:extLst>
          </p:cNvPr>
          <p:cNvSpPr/>
          <p:nvPr/>
        </p:nvSpPr>
        <p:spPr bwMode="auto">
          <a:xfrm>
            <a:off x="3275856" y="3212976"/>
            <a:ext cx="2520280" cy="11521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Tijdelijke aanduiding voor voettekst 8">
            <a:extLst>
              <a:ext uri="{FF2B5EF4-FFF2-40B4-BE49-F238E27FC236}">
                <a16:creationId xmlns:a16="http://schemas.microsoft.com/office/drawing/2014/main" id="{6D8B2FC3-BD3C-4A8A-830E-FAF97B986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4600" y="6477000"/>
            <a:ext cx="4114800" cy="381000"/>
          </a:xfrm>
        </p:spPr>
        <p:txBody>
          <a:bodyPr/>
          <a:lstStyle/>
          <a:p>
            <a:pPr>
              <a:defRPr/>
            </a:pPr>
            <a:r>
              <a:rPr lang="nl-NL" sz="1000" b="0" dirty="0"/>
              <a:t>Jaarplan 2021 (concept versie 0.1)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E3CBAFD-CF0D-4645-9CE1-15C085DD76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3615" y="5189409"/>
            <a:ext cx="804706" cy="90632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681DEB7E-AE3B-47BA-A2CE-24BF8D8F43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6612" y="5196077"/>
            <a:ext cx="822856" cy="8996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a oranje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 oranje</Template>
  <TotalTime>2870</TotalTime>
  <Words>571</Words>
  <Application>Microsoft Office PowerPoint</Application>
  <PresentationFormat>Diavoorstelling (4:3)</PresentationFormat>
  <Paragraphs>141</Paragraphs>
  <Slides>8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5" baseType="lpstr">
      <vt:lpstr>Arial</vt:lpstr>
      <vt:lpstr>Calibri</vt:lpstr>
      <vt:lpstr>Helvetica Neue</vt:lpstr>
      <vt:lpstr>Lucida Sans</vt:lpstr>
      <vt:lpstr>Times New Roman</vt:lpstr>
      <vt:lpstr>Wingdings</vt:lpstr>
      <vt:lpstr>Thema oranje</vt:lpstr>
      <vt:lpstr>           railAlert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Faceworks B.V.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Gijs Mulders</dc:creator>
  <cp:lastModifiedBy>Lifesavers</cp:lastModifiedBy>
  <cp:revision>706</cp:revision>
  <cp:lastPrinted>2019-10-09T09:04:02Z</cp:lastPrinted>
  <dcterms:created xsi:type="dcterms:W3CDTF">2006-09-15T07:11:56Z</dcterms:created>
  <dcterms:modified xsi:type="dcterms:W3CDTF">2021-03-17T08:21:54Z</dcterms:modified>
</cp:coreProperties>
</file>